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258" r:id="rId4"/>
    <p:sldId id="259" r:id="rId5"/>
    <p:sldId id="286" r:id="rId6"/>
    <p:sldId id="287" r:id="rId7"/>
    <p:sldId id="288" r:id="rId8"/>
    <p:sldId id="280" r:id="rId9"/>
    <p:sldId id="282" r:id="rId10"/>
    <p:sldId id="281" r:id="rId11"/>
    <p:sldId id="283" r:id="rId12"/>
    <p:sldId id="284" r:id="rId13"/>
    <p:sldId id="260" r:id="rId14"/>
    <p:sldId id="261" r:id="rId15"/>
    <p:sldId id="262" r:id="rId16"/>
    <p:sldId id="263" r:id="rId17"/>
    <p:sldId id="264" r:id="rId18"/>
    <p:sldId id="265" r:id="rId19"/>
    <p:sldId id="270" r:id="rId20"/>
    <p:sldId id="266" r:id="rId21"/>
    <p:sldId id="268" r:id="rId22"/>
    <p:sldId id="273" r:id="rId23"/>
    <p:sldId id="274" r:id="rId24"/>
    <p:sldId id="275" r:id="rId25"/>
    <p:sldId id="276" r:id="rId26"/>
    <p:sldId id="277" r:id="rId27"/>
    <p:sldId id="278" r:id="rId28"/>
    <p:sldId id="279" r:id="rId29"/>
    <p:sldId id="267" r:id="rId30"/>
    <p:sldId id="295" r:id="rId31"/>
    <p:sldId id="293" r:id="rId32"/>
    <p:sldId id="294" r:id="rId33"/>
    <p:sldId id="269" r:id="rId34"/>
    <p:sldId id="271" r:id="rId35"/>
    <p:sldId id="272" r:id="rId36"/>
    <p:sldId id="285" r:id="rId37"/>
    <p:sldId id="289" r:id="rId38"/>
    <p:sldId id="290"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9" autoAdjust="0"/>
    <p:restoredTop sz="94660"/>
  </p:normalViewPr>
  <p:slideViewPr>
    <p:cSldViewPr snapToGrid="0">
      <p:cViewPr varScale="1">
        <p:scale>
          <a:sx n="95" d="100"/>
          <a:sy n="95" d="100"/>
        </p:scale>
        <p:origin x="7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3464F-30DC-42D9-BC12-6A8063F9B2B1}" type="datetimeFigureOut">
              <a:rPr lang="en-US" smtClean="0"/>
              <a:t>9/30/2024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CB24B-6E04-463F-8361-BC6DBCD9C639}" type="slidenum">
              <a:rPr lang="en-US" smtClean="0"/>
              <a:t>‹#›</a:t>
            </a:fld>
            <a:endParaRPr lang="en-US"/>
          </a:p>
        </p:txBody>
      </p:sp>
    </p:spTree>
    <p:extLst>
      <p:ext uri="{BB962C8B-B14F-4D97-AF65-F5344CB8AC3E}">
        <p14:creationId xmlns:p14="http://schemas.microsoft.com/office/powerpoint/2010/main" val="1941762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 phases as binding domains</a:t>
            </a:r>
          </a:p>
        </p:txBody>
      </p:sp>
      <p:sp>
        <p:nvSpPr>
          <p:cNvPr id="4" name="Slide Number Placeholder 3"/>
          <p:cNvSpPr>
            <a:spLocks noGrp="1"/>
          </p:cNvSpPr>
          <p:nvPr>
            <p:ph type="sldNum" sz="quarter" idx="5"/>
          </p:nvPr>
        </p:nvSpPr>
        <p:spPr/>
        <p:txBody>
          <a:bodyPr/>
          <a:lstStyle/>
          <a:p>
            <a:fld id="{DF6CB24B-6E04-463F-8361-BC6DBCD9C639}" type="slidenum">
              <a:rPr lang="en-US" smtClean="0"/>
              <a:t>31</a:t>
            </a:fld>
            <a:endParaRPr lang="en-US"/>
          </a:p>
        </p:txBody>
      </p:sp>
    </p:spTree>
    <p:extLst>
      <p:ext uri="{BB962C8B-B14F-4D97-AF65-F5344CB8AC3E}">
        <p14:creationId xmlns:p14="http://schemas.microsoft.com/office/powerpoint/2010/main" val="98499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 phases and binding domains</a:t>
            </a:r>
          </a:p>
        </p:txBody>
      </p:sp>
      <p:sp>
        <p:nvSpPr>
          <p:cNvPr id="4" name="Slide Number Placeholder 3"/>
          <p:cNvSpPr>
            <a:spLocks noGrp="1"/>
          </p:cNvSpPr>
          <p:nvPr>
            <p:ph type="sldNum" sz="quarter" idx="5"/>
          </p:nvPr>
        </p:nvSpPr>
        <p:spPr/>
        <p:txBody>
          <a:bodyPr/>
          <a:lstStyle/>
          <a:p>
            <a:fld id="{DF6CB24B-6E04-463F-8361-BC6DBCD9C639}" type="slidenum">
              <a:rPr lang="en-US" smtClean="0"/>
              <a:t>32</a:t>
            </a:fld>
            <a:endParaRPr lang="en-US"/>
          </a:p>
        </p:txBody>
      </p:sp>
    </p:spTree>
    <p:extLst>
      <p:ext uri="{BB962C8B-B14F-4D97-AF65-F5344CB8AC3E}">
        <p14:creationId xmlns:p14="http://schemas.microsoft.com/office/powerpoint/2010/main" val="3824400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9352B03-388E-4610-9F75-321D52F56F1D}" type="datetime1">
              <a:rPr lang="en-US" smtClean="0"/>
              <a:t>9/30/2024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98D19CC-1C06-4585-AF3B-1A225C3DEFB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5591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654572D-4D47-46DF-910B-224F02C53D06}" type="datetime1">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8D19CC-1C06-4585-AF3B-1A225C3DEFB4}" type="slidenum">
              <a:rPr lang="en-US" smtClean="0"/>
              <a:t>‹#›</a:t>
            </a:fld>
            <a:endParaRPr lang="en-US"/>
          </a:p>
        </p:txBody>
      </p:sp>
    </p:spTree>
    <p:extLst>
      <p:ext uri="{BB962C8B-B14F-4D97-AF65-F5344CB8AC3E}">
        <p14:creationId xmlns:p14="http://schemas.microsoft.com/office/powerpoint/2010/main" val="4036968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E0AA50-CB08-40EA-A162-D0909EE59907}" type="datetime1">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D19CC-1C06-4585-AF3B-1A225C3DEFB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020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C9767A-CF4A-405C-AC08-AC8FD5E569DB}" type="datetime1">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D19CC-1C06-4585-AF3B-1A225C3DEFB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1592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D752F0-F908-444B-A385-F0AC7E580DD2}" type="datetime1">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D19CC-1C06-4585-AF3B-1A225C3DEFB4}" type="slidenum">
              <a:rPr lang="en-US" smtClean="0"/>
              <a:t>‹#›</a:t>
            </a:fld>
            <a:endParaRPr lang="en-US"/>
          </a:p>
        </p:txBody>
      </p:sp>
    </p:spTree>
    <p:extLst>
      <p:ext uri="{BB962C8B-B14F-4D97-AF65-F5344CB8AC3E}">
        <p14:creationId xmlns:p14="http://schemas.microsoft.com/office/powerpoint/2010/main" val="3141489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7269CC-E33F-4AC8-ADB1-AB293E5990C2}" type="datetime1">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D19CC-1C06-4585-AF3B-1A225C3DEFB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135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4059BC-277B-4B78-BDB2-7EB93B8FE0CD}" type="datetime1">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D19CC-1C06-4585-AF3B-1A225C3DEFB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8572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F9B06D-CEC0-4F77-AD3B-CC047170658D}" type="datetime1">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D19CC-1C06-4585-AF3B-1A225C3DEFB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2925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366978-B933-454F-865D-60FFA3A13AB1}" type="datetime1">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D19CC-1C06-4585-AF3B-1A225C3DEFB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1487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d</a:t>
            </a:r>
          </a:p>
        </p:txBody>
      </p:sp>
      <p:sp>
        <p:nvSpPr>
          <p:cNvPr id="4" name="Date Placeholder 3"/>
          <p:cNvSpPr>
            <a:spLocks noGrp="1"/>
          </p:cNvSpPr>
          <p:nvPr>
            <p:ph type="dt" sz="half" idx="10"/>
          </p:nvPr>
        </p:nvSpPr>
        <p:spPr/>
        <p:txBody>
          <a:bodyPr/>
          <a:lstStyle/>
          <a:p>
            <a:fld id="{82CABB4E-A00A-42DE-8191-1FC0D11ECC30}" type="datetime1">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D19CC-1C06-4585-AF3B-1A225C3DEFB4}" type="slidenum">
              <a:rPr lang="en-US" smtClean="0"/>
              <a:t>‹#›</a:t>
            </a:fld>
            <a:endParaRPr lang="en-US"/>
          </a:p>
        </p:txBody>
      </p:sp>
    </p:spTree>
    <p:extLst>
      <p:ext uri="{BB962C8B-B14F-4D97-AF65-F5344CB8AC3E}">
        <p14:creationId xmlns:p14="http://schemas.microsoft.com/office/powerpoint/2010/main" val="239442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313865-9D9D-48DC-B603-C867C6E0B2CE}" type="datetime1">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D19CC-1C06-4585-AF3B-1A225C3DEFB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9064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525572-A975-4C1E-9FC0-C588F90415A0}" type="datetime1">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8D19CC-1C06-4585-AF3B-1A225C3DEFB4}" type="slidenum">
              <a:rPr lang="en-US" smtClean="0"/>
              <a:t>‹#›</a:t>
            </a:fld>
            <a:endParaRPr lang="en-US"/>
          </a:p>
        </p:txBody>
      </p:sp>
    </p:spTree>
    <p:extLst>
      <p:ext uri="{BB962C8B-B14F-4D97-AF65-F5344CB8AC3E}">
        <p14:creationId xmlns:p14="http://schemas.microsoft.com/office/powerpoint/2010/main" val="89470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37DC8C-AE1D-4288-A201-224EE90E2895}" type="datetime1">
              <a:rPr lang="en-US" smtClean="0"/>
              <a:t>9/30/2024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8D19CC-1C06-4585-AF3B-1A225C3DEFB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5959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D67C29-E504-46E6-A44F-FB96F26B1313}" type="datetime1">
              <a:rPr lang="en-US" smtClean="0"/>
              <a:t>9/30/2024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8D19CC-1C06-4585-AF3B-1A225C3DEFB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1972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F5D07-E2E2-48E3-8831-08EB8281F4F7}" type="datetime1">
              <a:rPr lang="en-US" smtClean="0"/>
              <a:t>9/30/2024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8D19CC-1C06-4585-AF3B-1A225C3DEFB4}" type="slidenum">
              <a:rPr lang="en-US" smtClean="0"/>
              <a:t>‹#›</a:t>
            </a:fld>
            <a:endParaRPr lang="en-US"/>
          </a:p>
        </p:txBody>
      </p:sp>
    </p:spTree>
    <p:extLst>
      <p:ext uri="{BB962C8B-B14F-4D97-AF65-F5344CB8AC3E}">
        <p14:creationId xmlns:p14="http://schemas.microsoft.com/office/powerpoint/2010/main" val="131849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449037-A60F-4B6E-BAB5-57A66A9EEB04}" type="datetime1">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8D19CC-1C06-4585-AF3B-1A225C3DEFB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390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E3D77AA-D009-422A-AE26-FC0D348A11E9}" type="datetime1">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8D19CC-1C06-4585-AF3B-1A225C3DEFB4}" type="slidenum">
              <a:rPr lang="en-US" smtClean="0"/>
              <a:t>‹#›</a:t>
            </a:fld>
            <a:endParaRPr lang="en-US"/>
          </a:p>
        </p:txBody>
      </p:sp>
    </p:spTree>
    <p:extLst>
      <p:ext uri="{BB962C8B-B14F-4D97-AF65-F5344CB8AC3E}">
        <p14:creationId xmlns:p14="http://schemas.microsoft.com/office/powerpoint/2010/main" val="3676431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272362E-9B40-4CBD-8272-DDC39147A3CD}" type="datetime1">
              <a:rPr lang="en-US" smtClean="0"/>
              <a:t>9/30/2024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98D19CC-1C06-4585-AF3B-1A225C3DEFB4}" type="slidenum">
              <a:rPr lang="en-US" smtClean="0"/>
              <a:t>‹#›</a:t>
            </a:fld>
            <a:endParaRPr lang="en-US"/>
          </a:p>
        </p:txBody>
      </p:sp>
    </p:spTree>
    <p:extLst>
      <p:ext uri="{BB962C8B-B14F-4D97-AF65-F5344CB8AC3E}">
        <p14:creationId xmlns:p14="http://schemas.microsoft.com/office/powerpoint/2010/main" val="674844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uofi.box.com/s/iov9luvlbigtsui0r2r9d849tasi2zx9" TargetMode="External"/><Relationship Id="rId2" Type="http://schemas.openxmlformats.org/officeDocument/2006/relationships/hyperlink" Target="https://www.isca-archive.org/interspeech_2023/huo23_interspeech.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uofi.box.com/s/9h9x4ocjyurpms8gjr0vwqsm6xzqen2w" TargetMode="External"/><Relationship Id="rId2" Type="http://schemas.openxmlformats.org/officeDocument/2006/relationships/hyperlink" Target="https://pubs.aip.org/asa/jasa/article/153/3_supplement/A172/2885991/Voicing-voiceless-and-non-glimpses-in-speech"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uofi.app.box.com/s/8wanvlrsyq1x8qzz4ikdyh7xq31qm950" TargetMode="External"/><Relationship Id="rId2" Type="http://schemas.openxmlformats.org/officeDocument/2006/relationships/hyperlink" Target="https://uofi.box.com/s/3n34npd8ba75smd15a9dw7thirqx59vw" TargetMode="External"/><Relationship Id="rId1" Type="http://schemas.openxmlformats.org/officeDocument/2006/relationships/slideLayout" Target="../slideLayouts/slideLayout2.xml"/><Relationship Id="rId4" Type="http://schemas.openxmlformats.org/officeDocument/2006/relationships/hyperlink" Target="https://uofi.box.com/s/grxhwcud9jwnwhibyn9bzhkct4g7cz41"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uofi.box.com/s/4ct8urna8ezm3xmbj3rteo21ixeho6gh" TargetMode="External"/><Relationship Id="rId3" Type="http://schemas.openxmlformats.org/officeDocument/2006/relationships/hyperlink" Target="https://uofi.box.com/s/8ufzos7xvg0cj9ho5a635p0xqq4ns3hg" TargetMode="External"/><Relationship Id="rId7" Type="http://schemas.openxmlformats.org/officeDocument/2006/relationships/hyperlink" Target="https://uofi.app.box.com/s/a47mnbzhonaezslqlowqy9q21ztk3a2s" TargetMode="External"/><Relationship Id="rId2" Type="http://schemas.openxmlformats.org/officeDocument/2006/relationships/hyperlink" Target="https://uofi.box.com/s/328hoqss4n9w3tq0rxgs2uerw0kek8oa" TargetMode="External"/><Relationship Id="rId1" Type="http://schemas.openxmlformats.org/officeDocument/2006/relationships/slideLayout" Target="../slideLayouts/slideLayout2.xml"/><Relationship Id="rId6" Type="http://schemas.openxmlformats.org/officeDocument/2006/relationships/hyperlink" Target="https://uofi.box.com/s/dn7qimnxvxipunk9rovomj1e6i3zp7gq" TargetMode="External"/><Relationship Id="rId5" Type="http://schemas.openxmlformats.org/officeDocument/2006/relationships/hyperlink" Target="https://uofi.box.com/s/7zvm2a1kfqr7xielj4pviwz9ngoox7ik" TargetMode="External"/><Relationship Id="rId4" Type="http://schemas.openxmlformats.org/officeDocument/2006/relationships/hyperlink" Target="https://uofi.box.com/s/qzdymkqc8fwuguvtgo8w4373z643qfe9"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linguistlist.org/" TargetMode="External"/><Relationship Id="rId3" Type="http://schemas.openxmlformats.org/officeDocument/2006/relationships/hyperlink" Target="https://www.youtube.com/watch?v=F6k9sqEHxp8" TargetMode="External"/><Relationship Id="rId7" Type="http://schemas.openxmlformats.org/officeDocument/2006/relationships/hyperlink" Target="https://publish.illinois.edu/gasla17uiuc/files/2024/04/GASLA-17-Booklet_Final-2.pdf" TargetMode="External"/><Relationship Id="rId2" Type="http://schemas.openxmlformats.org/officeDocument/2006/relationships/hyperlink" Target="https://www.lsadc.org/model-abstracts" TargetMode="External"/><Relationship Id="rId1" Type="http://schemas.openxmlformats.org/officeDocument/2006/relationships/slideLayout" Target="../slideLayouts/slideLayout2.xml"/><Relationship Id="rId6" Type="http://schemas.openxmlformats.org/officeDocument/2006/relationships/hyperlink" Target="https://campuspress.yale.edu/nels55/files/2024/09/nels55_program_20240924.pdf" TargetMode="External"/><Relationship Id="rId5" Type="http://schemas.openxmlformats.org/officeDocument/2006/relationships/hyperlink" Target="https://drive.google.com/file/d/1lKPrn5STt1qqAkOGVENtqAXTngApH763/view" TargetMode="External"/><Relationship Id="rId4" Type="http://schemas.openxmlformats.org/officeDocument/2006/relationships/hyperlink" Target="https://uofi.box.com/s/5k8akabqjaktv7inyxlm9qc3b7yqf43y"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Abstract writing for linguistics</a:t>
            </a:r>
          </a:p>
        </p:txBody>
      </p:sp>
      <p:sp>
        <p:nvSpPr>
          <p:cNvPr id="3" name="Subtitle 2"/>
          <p:cNvSpPr>
            <a:spLocks noGrp="1"/>
          </p:cNvSpPr>
          <p:nvPr>
            <p:ph type="subTitle" idx="1"/>
          </p:nvPr>
        </p:nvSpPr>
        <p:spPr/>
        <p:txBody>
          <a:bodyPr/>
          <a:lstStyle/>
          <a:p>
            <a:r>
              <a:rPr lang="en-US" dirty="0"/>
              <a:t>Tania Ionin and Aida Talić</a:t>
            </a:r>
          </a:p>
          <a:p>
            <a:r>
              <a:rPr lang="en-US" dirty="0"/>
              <a:t>September 30, 2024</a:t>
            </a:r>
          </a:p>
        </p:txBody>
      </p:sp>
      <p:sp>
        <p:nvSpPr>
          <p:cNvPr id="4" name="Slide Number Placeholder 3"/>
          <p:cNvSpPr>
            <a:spLocks noGrp="1"/>
          </p:cNvSpPr>
          <p:nvPr>
            <p:ph type="sldNum" sz="quarter" idx="12"/>
          </p:nvPr>
        </p:nvSpPr>
        <p:spPr/>
        <p:txBody>
          <a:bodyPr/>
          <a:lstStyle/>
          <a:p>
            <a:fld id="{E98D19CC-1C06-4585-AF3B-1A225C3DEFB4}" type="slidenum">
              <a:rPr lang="en-US" smtClean="0"/>
              <a:t>1</a:t>
            </a:fld>
            <a:endParaRPr lang="en-US"/>
          </a:p>
        </p:txBody>
      </p:sp>
    </p:spTree>
    <p:extLst>
      <p:ext uri="{BB962C8B-B14F-4D97-AF65-F5344CB8AC3E}">
        <p14:creationId xmlns:p14="http://schemas.microsoft.com/office/powerpoint/2010/main" val="3725481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unwritten rules about multiple submissions</a:t>
            </a:r>
          </a:p>
        </p:txBody>
      </p:sp>
      <p:sp>
        <p:nvSpPr>
          <p:cNvPr id="3" name="Content Placeholder 2"/>
          <p:cNvSpPr>
            <a:spLocks noGrp="1"/>
          </p:cNvSpPr>
          <p:nvPr>
            <p:ph idx="1"/>
          </p:nvPr>
        </p:nvSpPr>
        <p:spPr/>
        <p:txBody>
          <a:bodyPr>
            <a:normAutofit fontScale="85000" lnSpcReduction="10000"/>
          </a:bodyPr>
          <a:lstStyle/>
          <a:p>
            <a:r>
              <a:rPr lang="en-US" dirty="0"/>
              <a:t>If the two conferences have fairly different audiences, then it’s perfectly fine to present at both: for example, a study on SLA of Spanish could very naturally be presented both at an acquisition conference and at a Hispanic or Romance Linguistics conference.</a:t>
            </a:r>
          </a:p>
          <a:p>
            <a:r>
              <a:rPr lang="en-US" dirty="0"/>
              <a:t>If the two conferences have overlapping audiences, presenting at both is not as ok… but could still be done if the conferences at close to each other in time, and it’s clear that you submitted to conference B before you ever heard back from conference A (e.g., in the field of acquisition, this tends to happen with Generative Approaches to Language Acquisition, GALA, and the Boston University Conference on Language Development, </a:t>
            </a:r>
            <a:r>
              <a:rPr lang="en-US" dirty="0" err="1"/>
              <a:t>BUCLD</a:t>
            </a:r>
            <a:r>
              <a:rPr lang="en-US" dirty="0"/>
              <a:t> – but also </a:t>
            </a:r>
            <a:r>
              <a:rPr lang="en-US" dirty="0" err="1"/>
              <a:t>BUCLD</a:t>
            </a:r>
            <a:r>
              <a:rPr lang="en-US" dirty="0"/>
              <a:t> is much broader than GALA, and they are on different continents, which helps minimize the overlap).</a:t>
            </a:r>
          </a:p>
        </p:txBody>
      </p:sp>
      <p:sp>
        <p:nvSpPr>
          <p:cNvPr id="4" name="Slide Number Placeholder 3"/>
          <p:cNvSpPr>
            <a:spLocks noGrp="1"/>
          </p:cNvSpPr>
          <p:nvPr>
            <p:ph type="sldNum" sz="quarter" idx="12"/>
          </p:nvPr>
        </p:nvSpPr>
        <p:spPr/>
        <p:txBody>
          <a:bodyPr/>
          <a:lstStyle/>
          <a:p>
            <a:fld id="{E98D19CC-1C06-4585-AF3B-1A225C3DEFB4}" type="slidenum">
              <a:rPr lang="en-US" smtClean="0"/>
              <a:t>10</a:t>
            </a:fld>
            <a:endParaRPr lang="en-US"/>
          </a:p>
        </p:txBody>
      </p:sp>
    </p:spTree>
    <p:extLst>
      <p:ext uri="{BB962C8B-B14F-4D97-AF65-F5344CB8AC3E}">
        <p14:creationId xmlns:p14="http://schemas.microsoft.com/office/powerpoint/2010/main" val="1588900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unwritten rules about multiple submissions</a:t>
            </a:r>
          </a:p>
        </p:txBody>
      </p:sp>
      <p:sp>
        <p:nvSpPr>
          <p:cNvPr id="3" name="Content Placeholder 2"/>
          <p:cNvSpPr>
            <a:spLocks noGrp="1"/>
          </p:cNvSpPr>
          <p:nvPr>
            <p:ph idx="1"/>
          </p:nvPr>
        </p:nvSpPr>
        <p:spPr/>
        <p:txBody>
          <a:bodyPr>
            <a:normAutofit fontScale="92500" lnSpcReduction="10000"/>
          </a:bodyPr>
          <a:lstStyle/>
          <a:p>
            <a:r>
              <a:rPr lang="en-US" dirty="0"/>
              <a:t>Can you submit an abstract to conference B *after* it has already been accepted at conference A (and you have confirmed your participation in conference A)?</a:t>
            </a:r>
          </a:p>
          <a:p>
            <a:r>
              <a:rPr lang="en-US" dirty="0"/>
              <a:t>Maybe, if the two conferences target completely different audiences, and if they aren’t too far separated in time (you are submitting to conference B before conference A actually takes place).</a:t>
            </a:r>
          </a:p>
          <a:p>
            <a:r>
              <a:rPr lang="en-US" dirty="0"/>
              <a:t>But not a good idea to do this if you have already presented at conference A, and/or if there is a lot of audience overlap, etc. </a:t>
            </a:r>
          </a:p>
          <a:p>
            <a:r>
              <a:rPr lang="en-US" dirty="0"/>
              <a:t>But if conference A is a student conference, while conference B is a major international conference, then these rules don’t apply to the same extent.</a:t>
            </a:r>
          </a:p>
        </p:txBody>
      </p:sp>
      <p:sp>
        <p:nvSpPr>
          <p:cNvPr id="4" name="Slide Number Placeholder 3"/>
          <p:cNvSpPr>
            <a:spLocks noGrp="1"/>
          </p:cNvSpPr>
          <p:nvPr>
            <p:ph type="sldNum" sz="quarter" idx="12"/>
          </p:nvPr>
        </p:nvSpPr>
        <p:spPr/>
        <p:txBody>
          <a:bodyPr/>
          <a:lstStyle/>
          <a:p>
            <a:fld id="{E98D19CC-1C06-4585-AF3B-1A225C3DEFB4}" type="slidenum">
              <a:rPr lang="en-US" smtClean="0"/>
              <a:t>11</a:t>
            </a:fld>
            <a:endParaRPr lang="en-US"/>
          </a:p>
        </p:txBody>
      </p:sp>
    </p:spTree>
    <p:extLst>
      <p:ext uri="{BB962C8B-B14F-4D97-AF65-F5344CB8AC3E}">
        <p14:creationId xmlns:p14="http://schemas.microsoft.com/office/powerpoint/2010/main" val="92672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unwritten rules about multiple submissions</a:t>
            </a:r>
          </a:p>
        </p:txBody>
      </p:sp>
      <p:sp>
        <p:nvSpPr>
          <p:cNvPr id="3" name="Content Placeholder 2"/>
          <p:cNvSpPr>
            <a:spLocks noGrp="1"/>
          </p:cNvSpPr>
          <p:nvPr>
            <p:ph idx="1"/>
          </p:nvPr>
        </p:nvSpPr>
        <p:spPr/>
        <p:txBody>
          <a:bodyPr/>
          <a:lstStyle/>
          <a:p>
            <a:r>
              <a:rPr lang="en-US" dirty="0"/>
              <a:t>When presenting the same work at multiple conferences, you should strive to make the presentations distinct: gear the presentation to the audience, add something new with regard to the background or to the analysis, etc.</a:t>
            </a:r>
          </a:p>
          <a:p>
            <a:r>
              <a:rPr lang="en-US" dirty="0"/>
              <a:t>For example, you might focus more on the target language at a conference dedicated to a particular language or set of languages; you might focus more on the acquisition scenario at an acquisition conference; etc.</a:t>
            </a:r>
          </a:p>
        </p:txBody>
      </p:sp>
      <p:sp>
        <p:nvSpPr>
          <p:cNvPr id="4" name="Slide Number Placeholder 3"/>
          <p:cNvSpPr>
            <a:spLocks noGrp="1"/>
          </p:cNvSpPr>
          <p:nvPr>
            <p:ph type="sldNum" sz="quarter" idx="12"/>
          </p:nvPr>
        </p:nvSpPr>
        <p:spPr/>
        <p:txBody>
          <a:bodyPr/>
          <a:lstStyle/>
          <a:p>
            <a:fld id="{E98D19CC-1C06-4585-AF3B-1A225C3DEFB4}" type="slidenum">
              <a:rPr lang="en-US" smtClean="0"/>
              <a:t>12</a:t>
            </a:fld>
            <a:endParaRPr lang="en-US"/>
          </a:p>
        </p:txBody>
      </p:sp>
    </p:spTree>
    <p:extLst>
      <p:ext uri="{BB962C8B-B14F-4D97-AF65-F5344CB8AC3E}">
        <p14:creationId xmlns:p14="http://schemas.microsoft.com/office/powerpoint/2010/main" val="3239321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types of abstracts</a:t>
            </a:r>
          </a:p>
        </p:txBody>
      </p:sp>
      <p:sp>
        <p:nvSpPr>
          <p:cNvPr id="3" name="Content Placeholder 2"/>
          <p:cNvSpPr>
            <a:spLocks noGrp="1"/>
          </p:cNvSpPr>
          <p:nvPr>
            <p:ph idx="1"/>
          </p:nvPr>
        </p:nvSpPr>
        <p:spPr/>
        <p:txBody>
          <a:bodyPr/>
          <a:lstStyle/>
          <a:p>
            <a:r>
              <a:rPr lang="en-US" dirty="0"/>
              <a:t>There is much variation among conferences with regard to abstract format.</a:t>
            </a:r>
          </a:p>
          <a:p>
            <a:r>
              <a:rPr lang="en-US" dirty="0"/>
              <a:t>Some conferences (in particular, conferences in computational linguistics;) require entire papers to be submitted, not just abstracts.</a:t>
            </a:r>
          </a:p>
          <a:p>
            <a:r>
              <a:rPr lang="en-US" dirty="0"/>
              <a:t>For some examples see:</a:t>
            </a:r>
          </a:p>
          <a:p>
            <a:pPr lvl="1"/>
            <a:r>
              <a:rPr lang="en-US" dirty="0">
                <a:solidFill>
                  <a:srgbClr val="FF0000"/>
                </a:solidFill>
                <a:hlinkClick r:id="rId2"/>
              </a:rPr>
              <a:t>Huo, Sun, </a:t>
            </a:r>
            <a:r>
              <a:rPr lang="en-US" dirty="0" err="1">
                <a:solidFill>
                  <a:srgbClr val="FF0000"/>
                </a:solidFill>
                <a:hlinkClick r:id="rId2"/>
              </a:rPr>
              <a:t>Fogerty</a:t>
            </a:r>
            <a:r>
              <a:rPr lang="en-US" dirty="0">
                <a:solidFill>
                  <a:srgbClr val="FF0000"/>
                </a:solidFill>
                <a:hlinkClick r:id="rId2"/>
              </a:rPr>
              <a:t> &amp; Tang 2023 (</a:t>
            </a:r>
            <a:r>
              <a:rPr lang="en-US" dirty="0" err="1">
                <a:solidFill>
                  <a:srgbClr val="FF0000"/>
                </a:solidFill>
                <a:hlinkClick r:id="rId2"/>
              </a:rPr>
              <a:t>Interspeech</a:t>
            </a:r>
            <a:r>
              <a:rPr lang="en-US" dirty="0">
                <a:solidFill>
                  <a:srgbClr val="FF0000"/>
                </a:solidFill>
                <a:hlinkClick r:id="rId2"/>
              </a:rPr>
              <a:t>)</a:t>
            </a:r>
            <a:endParaRPr lang="en-US" dirty="0">
              <a:solidFill>
                <a:srgbClr val="FF0000"/>
              </a:solidFill>
            </a:endParaRPr>
          </a:p>
          <a:p>
            <a:pPr lvl="1"/>
            <a:r>
              <a:rPr lang="en-US" dirty="0">
                <a:solidFill>
                  <a:schemeClr val="tx1"/>
                </a:solidFill>
                <a:hlinkClick r:id="rId3"/>
              </a:rPr>
              <a:t>Tachihara &amp; Goldberg 2022 (Cognitive Science)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E98D19CC-1C06-4585-AF3B-1A225C3DEFB4}" type="slidenum">
              <a:rPr lang="en-US" smtClean="0"/>
              <a:t>13</a:t>
            </a:fld>
            <a:endParaRPr lang="en-US"/>
          </a:p>
        </p:txBody>
      </p:sp>
    </p:spTree>
    <p:extLst>
      <p:ext uri="{BB962C8B-B14F-4D97-AF65-F5344CB8AC3E}">
        <p14:creationId xmlns:p14="http://schemas.microsoft.com/office/powerpoint/2010/main" val="2355602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More commonly, conferences require only an abstract, not a full paper</a:t>
            </a:r>
          </a:p>
        </p:txBody>
      </p:sp>
      <p:sp>
        <p:nvSpPr>
          <p:cNvPr id="3" name="Content Placeholder 2"/>
          <p:cNvSpPr>
            <a:spLocks noGrp="1"/>
          </p:cNvSpPr>
          <p:nvPr>
            <p:ph idx="1"/>
          </p:nvPr>
        </p:nvSpPr>
        <p:spPr/>
        <p:txBody>
          <a:bodyPr>
            <a:normAutofit fontScale="85000" lnSpcReduction="20000"/>
          </a:bodyPr>
          <a:lstStyle/>
          <a:p>
            <a:r>
              <a:rPr lang="en-US" dirty="0">
                <a:solidFill>
                  <a:schemeClr val="tx1"/>
                </a:solidFill>
              </a:rPr>
              <a:t>Be sure to check exactly what the format is before you start on your abstract!</a:t>
            </a:r>
          </a:p>
          <a:p>
            <a:r>
              <a:rPr lang="en-US" dirty="0">
                <a:solidFill>
                  <a:schemeClr val="tx1"/>
                </a:solidFill>
              </a:rPr>
              <a:t>Is there a word limit, and if so, what is it? 200 words? 500 words? And if so…</a:t>
            </a:r>
          </a:p>
          <a:p>
            <a:pPr lvl="1"/>
            <a:r>
              <a:rPr lang="en-US">
                <a:solidFill>
                  <a:schemeClr val="tx1"/>
                </a:solidFill>
              </a:rPr>
              <a:t>May an </a:t>
            </a:r>
            <a:r>
              <a:rPr lang="en-US" dirty="0">
                <a:solidFill>
                  <a:schemeClr val="tx1"/>
                </a:solidFill>
              </a:rPr>
              <a:t>extra page (not part of the word limit) be included for examples / references / figures &amp; tables?</a:t>
            </a:r>
          </a:p>
          <a:p>
            <a:r>
              <a:rPr lang="en-US" dirty="0">
                <a:solidFill>
                  <a:schemeClr val="tx1"/>
                </a:solidFill>
              </a:rPr>
              <a:t>Is there a page limit, and if so, what is it? 1 page? 2 pages?</a:t>
            </a:r>
          </a:p>
          <a:p>
            <a:pPr lvl="1"/>
            <a:r>
              <a:rPr lang="en-US" dirty="0">
                <a:solidFill>
                  <a:schemeClr val="tx1"/>
                </a:solidFill>
              </a:rPr>
              <a:t>Is an extra page allowed for examples / references / figures &amp; tables? </a:t>
            </a:r>
          </a:p>
          <a:p>
            <a:pPr lvl="1"/>
            <a:r>
              <a:rPr lang="en-US" dirty="0">
                <a:solidFill>
                  <a:schemeClr val="tx1"/>
                </a:solidFill>
              </a:rPr>
              <a:t>OR: Should examples / figures / tables / etc. be incorporated into the (e.g., 2-page) limit?</a:t>
            </a:r>
          </a:p>
          <a:p>
            <a:r>
              <a:rPr lang="en-US" dirty="0">
                <a:solidFill>
                  <a:schemeClr val="tx1"/>
                </a:solidFill>
              </a:rPr>
              <a:t>Are there strict formatting requirements (e.g., for font size and margins)?</a:t>
            </a:r>
          </a:p>
          <a:p>
            <a:r>
              <a:rPr lang="en-US" dirty="0">
                <a:solidFill>
                  <a:schemeClr val="tx1"/>
                </a:solidFill>
              </a:rPr>
              <a:t>Should the abstract be anonymous (in my experience, always yes!)</a:t>
            </a:r>
          </a:p>
        </p:txBody>
      </p:sp>
      <p:sp>
        <p:nvSpPr>
          <p:cNvPr id="4" name="Slide Number Placeholder 3"/>
          <p:cNvSpPr>
            <a:spLocks noGrp="1"/>
          </p:cNvSpPr>
          <p:nvPr>
            <p:ph type="sldNum" sz="quarter" idx="12"/>
          </p:nvPr>
        </p:nvSpPr>
        <p:spPr/>
        <p:txBody>
          <a:bodyPr/>
          <a:lstStyle/>
          <a:p>
            <a:fld id="{E98D19CC-1C06-4585-AF3B-1A225C3DEFB4}" type="slidenum">
              <a:rPr lang="en-US" smtClean="0"/>
              <a:t>14</a:t>
            </a:fld>
            <a:endParaRPr lang="en-US"/>
          </a:p>
        </p:txBody>
      </p:sp>
    </p:spTree>
    <p:extLst>
      <p:ext uri="{BB962C8B-B14F-4D97-AF65-F5344CB8AC3E}">
        <p14:creationId xmlns:p14="http://schemas.microsoft.com/office/powerpoint/2010/main" val="620683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types of abstracts: some tips</a:t>
            </a:r>
          </a:p>
        </p:txBody>
      </p:sp>
      <p:sp>
        <p:nvSpPr>
          <p:cNvPr id="3" name="Content Placeholder 2"/>
          <p:cNvSpPr>
            <a:spLocks noGrp="1"/>
          </p:cNvSpPr>
          <p:nvPr>
            <p:ph idx="1"/>
          </p:nvPr>
        </p:nvSpPr>
        <p:spPr/>
        <p:txBody>
          <a:bodyPr/>
          <a:lstStyle/>
          <a:p>
            <a:r>
              <a:rPr lang="en-US" dirty="0"/>
              <a:t>Always use (nearly) all of the allotted space: don’t submit a 300-word abstract if the limit is 500; don’t submit 1 page if 2 are permitted; and so on.</a:t>
            </a:r>
          </a:p>
          <a:p>
            <a:r>
              <a:rPr lang="en-US" dirty="0"/>
              <a:t>If an extra page for examples / references / tables / figures is permitted, provide one!</a:t>
            </a:r>
          </a:p>
          <a:p>
            <a:endParaRPr lang="en-US" dirty="0"/>
          </a:p>
        </p:txBody>
      </p:sp>
      <p:sp>
        <p:nvSpPr>
          <p:cNvPr id="4" name="Slide Number Placeholder 3"/>
          <p:cNvSpPr>
            <a:spLocks noGrp="1"/>
          </p:cNvSpPr>
          <p:nvPr>
            <p:ph type="sldNum" sz="quarter" idx="12"/>
          </p:nvPr>
        </p:nvSpPr>
        <p:spPr/>
        <p:txBody>
          <a:bodyPr/>
          <a:lstStyle/>
          <a:p>
            <a:fld id="{E98D19CC-1C06-4585-AF3B-1A225C3DEFB4}" type="slidenum">
              <a:rPr lang="en-US" smtClean="0"/>
              <a:t>15</a:t>
            </a:fld>
            <a:endParaRPr lang="en-US"/>
          </a:p>
        </p:txBody>
      </p:sp>
    </p:spTree>
    <p:extLst>
      <p:ext uri="{BB962C8B-B14F-4D97-AF65-F5344CB8AC3E}">
        <p14:creationId xmlns:p14="http://schemas.microsoft.com/office/powerpoint/2010/main" val="114290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Different types of abstracts: 200 or 300 words</a:t>
            </a:r>
          </a:p>
        </p:txBody>
      </p:sp>
      <p:sp>
        <p:nvSpPr>
          <p:cNvPr id="3" name="Content Placeholder 2"/>
          <p:cNvSpPr>
            <a:spLocks noGrp="1"/>
          </p:cNvSpPr>
          <p:nvPr>
            <p:ph idx="1"/>
          </p:nvPr>
        </p:nvSpPr>
        <p:spPr/>
        <p:txBody>
          <a:bodyPr>
            <a:normAutofit/>
          </a:bodyPr>
          <a:lstStyle/>
          <a:p>
            <a:r>
              <a:rPr lang="en-US" dirty="0"/>
              <a:t>Acoustical Society of America: 200 words</a:t>
            </a:r>
          </a:p>
          <a:p>
            <a:pPr lvl="1"/>
            <a:r>
              <a:rPr lang="en-US" dirty="0">
                <a:hlinkClick r:id="rId2"/>
              </a:rPr>
              <a:t>Sample abstract by Sun &amp; Tang</a:t>
            </a:r>
            <a:endParaRPr lang="en-US" dirty="0"/>
          </a:p>
          <a:p>
            <a:r>
              <a:rPr lang="en-US" dirty="0" err="1"/>
              <a:t>AAAL</a:t>
            </a:r>
            <a:r>
              <a:rPr lang="en-US" dirty="0"/>
              <a:t>: 300 words, no additional page:</a:t>
            </a:r>
          </a:p>
          <a:p>
            <a:pPr lvl="1"/>
            <a:r>
              <a:rPr lang="en-US" dirty="0">
                <a:hlinkClick r:id="rId3"/>
              </a:rPr>
              <a:t>Sample </a:t>
            </a:r>
            <a:r>
              <a:rPr lang="en-US" dirty="0" err="1">
                <a:hlinkClick r:id="rId3"/>
              </a:rPr>
              <a:t>AAAL</a:t>
            </a:r>
            <a:r>
              <a:rPr lang="en-US" dirty="0">
                <a:hlinkClick r:id="rId3"/>
              </a:rPr>
              <a:t> abstracts by Anna Mendoza</a:t>
            </a:r>
            <a:endParaRPr lang="en-US" dirty="0"/>
          </a:p>
          <a:p>
            <a:r>
              <a:rPr lang="en-US" dirty="0"/>
              <a:t>With abstracts this short, you won’t have room for data, illustrations or examples – just provide the text with the main ideas / findings; include citations, but not a full bibliography.</a:t>
            </a:r>
          </a:p>
        </p:txBody>
      </p:sp>
      <p:sp>
        <p:nvSpPr>
          <p:cNvPr id="4" name="Slide Number Placeholder 3"/>
          <p:cNvSpPr>
            <a:spLocks noGrp="1"/>
          </p:cNvSpPr>
          <p:nvPr>
            <p:ph type="sldNum" sz="quarter" idx="12"/>
          </p:nvPr>
        </p:nvSpPr>
        <p:spPr/>
        <p:txBody>
          <a:bodyPr/>
          <a:lstStyle/>
          <a:p>
            <a:fld id="{E98D19CC-1C06-4585-AF3B-1A225C3DEFB4}" type="slidenum">
              <a:rPr lang="en-US" smtClean="0"/>
              <a:t>16</a:t>
            </a:fld>
            <a:endParaRPr lang="en-US"/>
          </a:p>
        </p:txBody>
      </p:sp>
    </p:spTree>
    <p:extLst>
      <p:ext uri="{BB962C8B-B14F-4D97-AF65-F5344CB8AC3E}">
        <p14:creationId xmlns:p14="http://schemas.microsoft.com/office/powerpoint/2010/main" val="1056595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Different types of abstracts: 500 words or one page</a:t>
            </a:r>
          </a:p>
        </p:txBody>
      </p:sp>
      <p:sp>
        <p:nvSpPr>
          <p:cNvPr id="3" name="Content Placeholder 2"/>
          <p:cNvSpPr>
            <a:spLocks noGrp="1"/>
          </p:cNvSpPr>
          <p:nvPr>
            <p:ph idx="1"/>
          </p:nvPr>
        </p:nvSpPr>
        <p:spPr/>
        <p:txBody>
          <a:bodyPr>
            <a:normAutofit/>
          </a:bodyPr>
          <a:lstStyle/>
          <a:p>
            <a:r>
              <a:rPr lang="en-US" dirty="0" err="1"/>
              <a:t>BUCLD</a:t>
            </a:r>
            <a:r>
              <a:rPr lang="en-US" dirty="0"/>
              <a:t>: 500 words, but also an extra page for examples / references/ data</a:t>
            </a:r>
          </a:p>
          <a:p>
            <a:pPr lvl="1"/>
            <a:r>
              <a:rPr lang="en-US" dirty="0">
                <a:hlinkClick r:id="rId2"/>
              </a:rPr>
              <a:t>Sample abstract from Ionin, Atiles, Lee &amp; Wu</a:t>
            </a:r>
            <a:endParaRPr lang="en-US" dirty="0"/>
          </a:p>
          <a:p>
            <a:r>
              <a:rPr lang="en-US" dirty="0" err="1"/>
              <a:t>LSA</a:t>
            </a:r>
            <a:r>
              <a:rPr lang="en-US" dirty="0"/>
              <a:t>: one page</a:t>
            </a:r>
          </a:p>
          <a:p>
            <a:pPr lvl="1"/>
            <a:r>
              <a:rPr lang="en-US" dirty="0">
                <a:hlinkClick r:id="rId3"/>
              </a:rPr>
              <a:t>Sample LSA abstract by Aida Talić </a:t>
            </a:r>
            <a:r>
              <a:rPr lang="en-US" dirty="0"/>
              <a:t>(theoretical)</a:t>
            </a:r>
          </a:p>
          <a:p>
            <a:pPr lvl="1"/>
            <a:r>
              <a:rPr lang="en-US" dirty="0">
                <a:hlinkClick r:id="rId4"/>
              </a:rPr>
              <a:t>Sample </a:t>
            </a:r>
            <a:r>
              <a:rPr lang="en-US" dirty="0" err="1">
                <a:hlinkClick r:id="rId4"/>
              </a:rPr>
              <a:t>LSA</a:t>
            </a:r>
            <a:r>
              <a:rPr lang="en-US" dirty="0">
                <a:hlinkClick r:id="rId4"/>
              </a:rPr>
              <a:t> abstract by Tachihara et al.</a:t>
            </a:r>
            <a:r>
              <a:rPr lang="en-US" dirty="0"/>
              <a:t> (experimental)</a:t>
            </a:r>
          </a:p>
          <a:p>
            <a:pPr lvl="1"/>
            <a:endParaRPr lang="en-US" dirty="0"/>
          </a:p>
        </p:txBody>
      </p:sp>
      <p:sp>
        <p:nvSpPr>
          <p:cNvPr id="4" name="Slide Number Placeholder 3"/>
          <p:cNvSpPr>
            <a:spLocks noGrp="1"/>
          </p:cNvSpPr>
          <p:nvPr>
            <p:ph type="sldNum" sz="quarter" idx="12"/>
          </p:nvPr>
        </p:nvSpPr>
        <p:spPr/>
        <p:txBody>
          <a:bodyPr/>
          <a:lstStyle/>
          <a:p>
            <a:fld id="{E98D19CC-1C06-4585-AF3B-1A225C3DEFB4}" type="slidenum">
              <a:rPr lang="en-US" smtClean="0"/>
              <a:t>17</a:t>
            </a:fld>
            <a:endParaRPr lang="en-US"/>
          </a:p>
        </p:txBody>
      </p:sp>
    </p:spTree>
    <p:extLst>
      <p:ext uri="{BB962C8B-B14F-4D97-AF65-F5344CB8AC3E}">
        <p14:creationId xmlns:p14="http://schemas.microsoft.com/office/powerpoint/2010/main" val="3623251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types of abstracts: two pages</a:t>
            </a:r>
          </a:p>
        </p:txBody>
      </p:sp>
      <p:sp>
        <p:nvSpPr>
          <p:cNvPr id="3" name="Content Placeholder 2"/>
          <p:cNvSpPr>
            <a:spLocks noGrp="1"/>
          </p:cNvSpPr>
          <p:nvPr>
            <p:ph idx="1"/>
          </p:nvPr>
        </p:nvSpPr>
        <p:spPr/>
        <p:txBody>
          <a:bodyPr>
            <a:normAutofit fontScale="92500" lnSpcReduction="10000"/>
          </a:bodyPr>
          <a:lstStyle/>
          <a:p>
            <a:r>
              <a:rPr lang="en-US" dirty="0"/>
              <a:t>Depending on the conference, the examples and data may need to be incorporated into the text, or appear on a separate second page:</a:t>
            </a:r>
          </a:p>
          <a:p>
            <a:r>
              <a:rPr lang="en-US" dirty="0"/>
              <a:t>Sample </a:t>
            </a:r>
            <a:r>
              <a:rPr lang="en-US" dirty="0" err="1"/>
              <a:t>ISCA</a:t>
            </a:r>
            <a:r>
              <a:rPr lang="en-US" dirty="0"/>
              <a:t> abstract by </a:t>
            </a:r>
            <a:r>
              <a:rPr lang="en-US" dirty="0">
                <a:hlinkClick r:id="rId2"/>
              </a:rPr>
              <a:t>Le, Shih &amp; Tang</a:t>
            </a:r>
            <a:endParaRPr lang="en-US" dirty="0"/>
          </a:p>
          <a:p>
            <a:r>
              <a:rPr lang="en-US" dirty="0"/>
              <a:t>Sample GASLA abstract by </a:t>
            </a:r>
            <a:r>
              <a:rPr lang="en-US" dirty="0">
                <a:hlinkClick r:id="rId3"/>
              </a:rPr>
              <a:t>Ionin, Atiles, Choi, Lee &amp; Wu</a:t>
            </a:r>
            <a:endParaRPr lang="en-US" dirty="0"/>
          </a:p>
          <a:p>
            <a:r>
              <a:rPr lang="en-US" dirty="0"/>
              <a:t>Sample </a:t>
            </a:r>
            <a:r>
              <a:rPr lang="en-US" dirty="0" err="1"/>
              <a:t>HSP</a:t>
            </a:r>
            <a:r>
              <a:rPr lang="en-US" dirty="0"/>
              <a:t> abstract by </a:t>
            </a:r>
            <a:r>
              <a:rPr lang="en-US" dirty="0">
                <a:hlinkClick r:id="rId4"/>
              </a:rPr>
              <a:t>Tachihara et al.</a:t>
            </a:r>
            <a:endParaRPr lang="en-US" dirty="0"/>
          </a:p>
          <a:p>
            <a:r>
              <a:rPr lang="en-US" dirty="0"/>
              <a:t>Sample </a:t>
            </a:r>
            <a:r>
              <a:rPr lang="en-US" dirty="0">
                <a:hlinkClick r:id="rId5"/>
              </a:rPr>
              <a:t>NELS abstract </a:t>
            </a:r>
            <a:r>
              <a:rPr lang="en-US" dirty="0"/>
              <a:t>and </a:t>
            </a:r>
            <a:r>
              <a:rPr lang="en-US" dirty="0">
                <a:hlinkClick r:id="rId6"/>
              </a:rPr>
              <a:t>GLOW abstract</a:t>
            </a:r>
            <a:r>
              <a:rPr lang="en-US" dirty="0"/>
              <a:t> by Talić</a:t>
            </a:r>
          </a:p>
          <a:p>
            <a:r>
              <a:rPr lang="en-US" dirty="0"/>
              <a:t>Sample FASL abstracts by </a:t>
            </a:r>
            <a:r>
              <a:rPr lang="en-US" dirty="0">
                <a:hlinkClick r:id="rId7"/>
              </a:rPr>
              <a:t>Talić</a:t>
            </a:r>
            <a:r>
              <a:rPr lang="en-US" dirty="0"/>
              <a:t> (theoretical) and by </a:t>
            </a:r>
            <a:r>
              <a:rPr lang="en-US" dirty="0">
                <a:hlinkClick r:id="rId8"/>
              </a:rPr>
              <a:t>Ionin, Goldshtein &amp; Luchkina</a:t>
            </a:r>
            <a:r>
              <a:rPr lang="en-US" dirty="0"/>
              <a:t> (experimental)</a:t>
            </a:r>
          </a:p>
        </p:txBody>
      </p:sp>
      <p:sp>
        <p:nvSpPr>
          <p:cNvPr id="4" name="Slide Number Placeholder 3"/>
          <p:cNvSpPr>
            <a:spLocks noGrp="1"/>
          </p:cNvSpPr>
          <p:nvPr>
            <p:ph type="sldNum" sz="quarter" idx="12"/>
          </p:nvPr>
        </p:nvSpPr>
        <p:spPr/>
        <p:txBody>
          <a:bodyPr/>
          <a:lstStyle/>
          <a:p>
            <a:fld id="{E98D19CC-1C06-4585-AF3B-1A225C3DEFB4}" type="slidenum">
              <a:rPr lang="en-US" smtClean="0"/>
              <a:t>18</a:t>
            </a:fld>
            <a:endParaRPr lang="en-US"/>
          </a:p>
        </p:txBody>
      </p:sp>
    </p:spTree>
    <p:extLst>
      <p:ext uri="{BB962C8B-B14F-4D97-AF65-F5344CB8AC3E}">
        <p14:creationId xmlns:p14="http://schemas.microsoft.com/office/powerpoint/2010/main" val="735303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general tips for writing abstracts</a:t>
            </a:r>
          </a:p>
        </p:txBody>
      </p:sp>
      <p:sp>
        <p:nvSpPr>
          <p:cNvPr id="3" name="Content Placeholder 2"/>
          <p:cNvSpPr>
            <a:spLocks noGrp="1"/>
          </p:cNvSpPr>
          <p:nvPr>
            <p:ph idx="1"/>
          </p:nvPr>
        </p:nvSpPr>
        <p:spPr/>
        <p:txBody>
          <a:bodyPr>
            <a:normAutofit fontScale="85000" lnSpcReduction="20000"/>
          </a:bodyPr>
          <a:lstStyle/>
          <a:p>
            <a:r>
              <a:rPr lang="en-US" dirty="0"/>
              <a:t>Be specific and precise, not general and vague. What is YOUR paper is about that distinguishes it from other papers? What makes YOUR paper interesting? What specifically are you claiming / did you find, and what is the contribution of this claim / finding to the field?</a:t>
            </a:r>
          </a:p>
          <a:p>
            <a:r>
              <a:rPr lang="en-US" dirty="0"/>
              <a:t>Make sure the abstract is fully anonymized: if you are citing your own prior work, replace it with Author, or Anon, etc.</a:t>
            </a:r>
          </a:p>
          <a:p>
            <a:r>
              <a:rPr lang="en-US" dirty="0"/>
              <a:t>Read the abstract from the point of view of someone not familiar with your study / the language under discussion / the linguistic phenomenon / etc. – have you provided enough information so that it is clear what your study is about?</a:t>
            </a:r>
          </a:p>
          <a:p>
            <a:r>
              <a:rPr lang="en-US" dirty="0"/>
              <a:t>Abbreviations can be useful (especially when there is a word limit), but avoid using too many, and always define them.</a:t>
            </a:r>
          </a:p>
        </p:txBody>
      </p:sp>
      <p:sp>
        <p:nvSpPr>
          <p:cNvPr id="4" name="Slide Number Placeholder 3"/>
          <p:cNvSpPr>
            <a:spLocks noGrp="1"/>
          </p:cNvSpPr>
          <p:nvPr>
            <p:ph type="sldNum" sz="quarter" idx="12"/>
          </p:nvPr>
        </p:nvSpPr>
        <p:spPr/>
        <p:txBody>
          <a:bodyPr/>
          <a:lstStyle/>
          <a:p>
            <a:fld id="{E98D19CC-1C06-4585-AF3B-1A225C3DEFB4}" type="slidenum">
              <a:rPr lang="en-US" smtClean="0"/>
              <a:t>19</a:t>
            </a:fld>
            <a:endParaRPr lang="en-US"/>
          </a:p>
        </p:txBody>
      </p:sp>
    </p:spTree>
    <p:extLst>
      <p:ext uri="{BB962C8B-B14F-4D97-AF65-F5344CB8AC3E}">
        <p14:creationId xmlns:p14="http://schemas.microsoft.com/office/powerpoint/2010/main" val="3967011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a conference abstract</a:t>
            </a:r>
          </a:p>
        </p:txBody>
      </p:sp>
      <p:sp>
        <p:nvSpPr>
          <p:cNvPr id="3" name="Content Placeholder 2"/>
          <p:cNvSpPr>
            <a:spLocks noGrp="1"/>
          </p:cNvSpPr>
          <p:nvPr>
            <p:ph idx="1"/>
          </p:nvPr>
        </p:nvSpPr>
        <p:spPr/>
        <p:txBody>
          <a:bodyPr/>
          <a:lstStyle/>
          <a:p>
            <a:r>
              <a:rPr lang="en-US" dirty="0"/>
              <a:t>What is the goal of writing a conference abstract?</a:t>
            </a:r>
          </a:p>
          <a:p>
            <a:r>
              <a:rPr lang="en-US" dirty="0"/>
              <a:t>To have your presentation accepted for the conference program.</a:t>
            </a:r>
          </a:p>
          <a:p>
            <a:r>
              <a:rPr lang="en-US" dirty="0"/>
              <a:t>So, the abstract needs to succinctly convey the main ideas/contributions/findings of your paper – in only a few hundred words, or one or two pages!</a:t>
            </a:r>
          </a:p>
        </p:txBody>
      </p:sp>
      <p:sp>
        <p:nvSpPr>
          <p:cNvPr id="4" name="Slide Number Placeholder 3"/>
          <p:cNvSpPr>
            <a:spLocks noGrp="1"/>
          </p:cNvSpPr>
          <p:nvPr>
            <p:ph type="sldNum" sz="quarter" idx="12"/>
          </p:nvPr>
        </p:nvSpPr>
        <p:spPr/>
        <p:txBody>
          <a:bodyPr/>
          <a:lstStyle/>
          <a:p>
            <a:fld id="{E98D19CC-1C06-4585-AF3B-1A225C3DEFB4}" type="slidenum">
              <a:rPr lang="en-US" smtClean="0"/>
              <a:t>2</a:t>
            </a:fld>
            <a:endParaRPr lang="en-US"/>
          </a:p>
        </p:txBody>
      </p:sp>
    </p:spTree>
    <p:extLst>
      <p:ext uri="{BB962C8B-B14F-4D97-AF65-F5344CB8AC3E}">
        <p14:creationId xmlns:p14="http://schemas.microsoft.com/office/powerpoint/2010/main" val="3778175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Writing an abstract on experimental research</a:t>
            </a:r>
          </a:p>
        </p:txBody>
      </p:sp>
      <p:sp>
        <p:nvSpPr>
          <p:cNvPr id="3" name="Content Placeholder 2"/>
          <p:cNvSpPr>
            <a:spLocks noGrp="1"/>
          </p:cNvSpPr>
          <p:nvPr>
            <p:ph idx="1"/>
          </p:nvPr>
        </p:nvSpPr>
        <p:spPr/>
        <p:txBody>
          <a:bodyPr>
            <a:normAutofit lnSpcReduction="10000"/>
          </a:bodyPr>
          <a:lstStyle/>
          <a:p>
            <a:r>
              <a:rPr lang="en-US" dirty="0"/>
              <a:t>The abstract will have largely the same sections as the final paper: introduction, literature review, methods, results, discussion.</a:t>
            </a:r>
          </a:p>
          <a:p>
            <a:r>
              <a:rPr lang="en-US" dirty="0"/>
              <a:t>It’s not necessary to actually label the sections as such! But some labels can be helpful (e.g., set out Methods or Results).</a:t>
            </a:r>
          </a:p>
          <a:p>
            <a:r>
              <a:rPr lang="en-US" dirty="0"/>
              <a:t>Be sure to get to your own study at least one third of the way through the abstract; if the lit review is taking up half the abstract, that’s a problem.</a:t>
            </a:r>
          </a:p>
          <a:p>
            <a:r>
              <a:rPr lang="en-US" dirty="0"/>
              <a:t>Start with research questions / hypotheses / predictions. Revisit these after presenting the results.</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E98D19CC-1C06-4585-AF3B-1A225C3DEFB4}" type="slidenum">
              <a:rPr lang="en-US" smtClean="0"/>
              <a:t>20</a:t>
            </a:fld>
            <a:endParaRPr lang="en-US"/>
          </a:p>
        </p:txBody>
      </p:sp>
    </p:spTree>
    <p:extLst>
      <p:ext uri="{BB962C8B-B14F-4D97-AF65-F5344CB8AC3E}">
        <p14:creationId xmlns:p14="http://schemas.microsoft.com/office/powerpoint/2010/main" val="2522959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Writing an abstract on experimental research</a:t>
            </a:r>
          </a:p>
        </p:txBody>
      </p:sp>
      <p:sp>
        <p:nvSpPr>
          <p:cNvPr id="3" name="Content Placeholder 2"/>
          <p:cNvSpPr>
            <a:spLocks noGrp="1"/>
          </p:cNvSpPr>
          <p:nvPr>
            <p:ph idx="1"/>
          </p:nvPr>
        </p:nvSpPr>
        <p:spPr/>
        <p:txBody>
          <a:bodyPr/>
          <a:lstStyle/>
          <a:p>
            <a:r>
              <a:rPr lang="en-US" dirty="0"/>
              <a:t>It’s ok to submit an abstract with only preliminary results: but you should state that they are preliminary, and that data collection is ongoing.</a:t>
            </a:r>
          </a:p>
          <a:p>
            <a:r>
              <a:rPr lang="en-US" dirty="0"/>
              <a:t>For abstracts of at least 500 words or a page, and especially if they allow an extra page for examples and data, you should report the data!</a:t>
            </a:r>
          </a:p>
          <a:p>
            <a:r>
              <a:rPr lang="en-US" dirty="0"/>
              <a:t>If there is room for tables / figures on the second page, use these to report the data; do NOT also restate the numbers in the text – refer to the figures.</a:t>
            </a:r>
          </a:p>
          <a:p>
            <a:endParaRPr lang="en-US" dirty="0"/>
          </a:p>
        </p:txBody>
      </p:sp>
      <p:sp>
        <p:nvSpPr>
          <p:cNvPr id="4" name="Slide Number Placeholder 3"/>
          <p:cNvSpPr>
            <a:spLocks noGrp="1"/>
          </p:cNvSpPr>
          <p:nvPr>
            <p:ph type="sldNum" sz="quarter" idx="12"/>
          </p:nvPr>
        </p:nvSpPr>
        <p:spPr/>
        <p:txBody>
          <a:bodyPr/>
          <a:lstStyle/>
          <a:p>
            <a:fld id="{E98D19CC-1C06-4585-AF3B-1A225C3DEFB4}" type="slidenum">
              <a:rPr lang="en-US" smtClean="0"/>
              <a:t>21</a:t>
            </a:fld>
            <a:endParaRPr lang="en-US"/>
          </a:p>
        </p:txBody>
      </p:sp>
    </p:spTree>
    <p:extLst>
      <p:ext uri="{BB962C8B-B14F-4D97-AF65-F5344CB8AC3E}">
        <p14:creationId xmlns:p14="http://schemas.microsoft.com/office/powerpoint/2010/main" val="4080708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from Ionin, Atiles, Lee &amp; Wu – abstract accepted for the 2024 </a:t>
            </a:r>
            <a:r>
              <a:rPr lang="en-US" dirty="0" err="1"/>
              <a:t>BUCLD</a:t>
            </a:r>
            <a:endParaRPr lang="en-US" dirty="0"/>
          </a:p>
        </p:txBody>
      </p:sp>
      <p:sp>
        <p:nvSpPr>
          <p:cNvPr id="3" name="Content Placeholder 2"/>
          <p:cNvSpPr>
            <a:spLocks noGrp="1"/>
          </p:cNvSpPr>
          <p:nvPr>
            <p:ph idx="1"/>
          </p:nvPr>
        </p:nvSpPr>
        <p:spPr/>
        <p:txBody>
          <a:bodyPr/>
          <a:lstStyle/>
          <a:p>
            <a:r>
              <a:rPr lang="en-US" dirty="0"/>
              <a:t>500 word limit, plus an extra page for examples, data, and references.</a:t>
            </a:r>
          </a:p>
          <a:p>
            <a:r>
              <a:rPr lang="en-US" dirty="0"/>
              <a:t>Start with the broad picture and study goals:</a:t>
            </a:r>
          </a:p>
        </p:txBody>
      </p:sp>
      <p:pic>
        <p:nvPicPr>
          <p:cNvPr id="4" name="Picture 3"/>
          <p:cNvPicPr>
            <a:picLocks noChangeAspect="1"/>
          </p:cNvPicPr>
          <p:nvPr/>
        </p:nvPicPr>
        <p:blipFill>
          <a:blip r:embed="rId2"/>
          <a:stretch>
            <a:fillRect/>
          </a:stretch>
        </p:blipFill>
        <p:spPr>
          <a:xfrm>
            <a:off x="1295401" y="3900976"/>
            <a:ext cx="8820150" cy="1076325"/>
          </a:xfrm>
          <a:prstGeom prst="rect">
            <a:avLst/>
          </a:prstGeom>
        </p:spPr>
      </p:pic>
      <p:sp>
        <p:nvSpPr>
          <p:cNvPr id="5" name="Slide Number Placeholder 4"/>
          <p:cNvSpPr>
            <a:spLocks noGrp="1"/>
          </p:cNvSpPr>
          <p:nvPr>
            <p:ph type="sldNum" sz="quarter" idx="12"/>
          </p:nvPr>
        </p:nvSpPr>
        <p:spPr/>
        <p:txBody>
          <a:bodyPr/>
          <a:lstStyle/>
          <a:p>
            <a:fld id="{E98D19CC-1C06-4585-AF3B-1A225C3DEFB4}" type="slidenum">
              <a:rPr lang="en-US" smtClean="0"/>
              <a:t>22</a:t>
            </a:fld>
            <a:endParaRPr lang="en-US"/>
          </a:p>
        </p:txBody>
      </p:sp>
    </p:spTree>
    <p:extLst>
      <p:ext uri="{BB962C8B-B14F-4D97-AF65-F5344CB8AC3E}">
        <p14:creationId xmlns:p14="http://schemas.microsoft.com/office/powerpoint/2010/main" val="283792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Then provide the relevant background</a:t>
            </a:r>
          </a:p>
        </p:txBody>
      </p:sp>
      <p:pic>
        <p:nvPicPr>
          <p:cNvPr id="4" name="Picture 3"/>
          <p:cNvPicPr>
            <a:picLocks noChangeAspect="1"/>
          </p:cNvPicPr>
          <p:nvPr/>
        </p:nvPicPr>
        <p:blipFill>
          <a:blip r:embed="rId2"/>
          <a:stretch>
            <a:fillRect/>
          </a:stretch>
        </p:blipFill>
        <p:spPr>
          <a:xfrm>
            <a:off x="1643061" y="2477270"/>
            <a:ext cx="8905875" cy="2886075"/>
          </a:xfrm>
          <a:prstGeom prst="rect">
            <a:avLst/>
          </a:prstGeom>
        </p:spPr>
      </p:pic>
      <p:sp>
        <p:nvSpPr>
          <p:cNvPr id="3" name="Slide Number Placeholder 2"/>
          <p:cNvSpPr>
            <a:spLocks noGrp="1"/>
          </p:cNvSpPr>
          <p:nvPr>
            <p:ph type="sldNum" sz="quarter" idx="12"/>
          </p:nvPr>
        </p:nvSpPr>
        <p:spPr/>
        <p:txBody>
          <a:bodyPr/>
          <a:lstStyle/>
          <a:p>
            <a:fld id="{E98D19CC-1C06-4585-AF3B-1A225C3DEFB4}" type="slidenum">
              <a:rPr lang="en-US" smtClean="0"/>
              <a:t>23</a:t>
            </a:fld>
            <a:endParaRPr lang="en-US"/>
          </a:p>
        </p:txBody>
      </p:sp>
    </p:spTree>
    <p:extLst>
      <p:ext uri="{BB962C8B-B14F-4D97-AF65-F5344CB8AC3E}">
        <p14:creationId xmlns:p14="http://schemas.microsoft.com/office/powerpoint/2010/main" val="140345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Then move on to the methods, and don’t forget the predictions</a:t>
            </a:r>
          </a:p>
        </p:txBody>
      </p:sp>
      <p:pic>
        <p:nvPicPr>
          <p:cNvPr id="4" name="Picture 3"/>
          <p:cNvPicPr>
            <a:picLocks noChangeAspect="1"/>
          </p:cNvPicPr>
          <p:nvPr/>
        </p:nvPicPr>
        <p:blipFill>
          <a:blip r:embed="rId2"/>
          <a:stretch>
            <a:fillRect/>
          </a:stretch>
        </p:blipFill>
        <p:spPr>
          <a:xfrm>
            <a:off x="1581149" y="2513543"/>
            <a:ext cx="9029700" cy="3362325"/>
          </a:xfrm>
          <a:prstGeom prst="rect">
            <a:avLst/>
          </a:prstGeom>
        </p:spPr>
      </p:pic>
      <p:sp>
        <p:nvSpPr>
          <p:cNvPr id="3" name="Slide Number Placeholder 2"/>
          <p:cNvSpPr>
            <a:spLocks noGrp="1"/>
          </p:cNvSpPr>
          <p:nvPr>
            <p:ph type="sldNum" sz="quarter" idx="12"/>
          </p:nvPr>
        </p:nvSpPr>
        <p:spPr/>
        <p:txBody>
          <a:bodyPr/>
          <a:lstStyle/>
          <a:p>
            <a:fld id="{E98D19CC-1C06-4585-AF3B-1A225C3DEFB4}" type="slidenum">
              <a:rPr lang="en-US" smtClean="0"/>
              <a:t>24</a:t>
            </a:fld>
            <a:endParaRPr lang="en-US"/>
          </a:p>
        </p:txBody>
      </p:sp>
    </p:spTree>
    <p:extLst>
      <p:ext uri="{BB962C8B-B14F-4D97-AF65-F5344CB8AC3E}">
        <p14:creationId xmlns:p14="http://schemas.microsoft.com/office/powerpoint/2010/main" val="93005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examples are on the second page, not repeated in the text</a:t>
            </a:r>
          </a:p>
        </p:txBody>
      </p:sp>
      <p:pic>
        <p:nvPicPr>
          <p:cNvPr id="4" name="Picture 3"/>
          <p:cNvPicPr>
            <a:picLocks noChangeAspect="1"/>
          </p:cNvPicPr>
          <p:nvPr/>
        </p:nvPicPr>
        <p:blipFill>
          <a:blip r:embed="rId2"/>
          <a:stretch>
            <a:fillRect/>
          </a:stretch>
        </p:blipFill>
        <p:spPr>
          <a:xfrm>
            <a:off x="1723658" y="2676158"/>
            <a:ext cx="8486775" cy="2466975"/>
          </a:xfrm>
          <a:prstGeom prst="rect">
            <a:avLst/>
          </a:prstGeom>
        </p:spPr>
      </p:pic>
      <p:sp>
        <p:nvSpPr>
          <p:cNvPr id="3" name="Slide Number Placeholder 2"/>
          <p:cNvSpPr>
            <a:spLocks noGrp="1"/>
          </p:cNvSpPr>
          <p:nvPr>
            <p:ph type="sldNum" sz="quarter" idx="12"/>
          </p:nvPr>
        </p:nvSpPr>
        <p:spPr/>
        <p:txBody>
          <a:bodyPr/>
          <a:lstStyle/>
          <a:p>
            <a:fld id="{E98D19CC-1C06-4585-AF3B-1A225C3DEFB4}" type="slidenum">
              <a:rPr lang="en-US" smtClean="0"/>
              <a:t>25</a:t>
            </a:fld>
            <a:endParaRPr lang="en-US"/>
          </a:p>
        </p:txBody>
      </p:sp>
    </p:spTree>
    <p:extLst>
      <p:ext uri="{BB962C8B-B14F-4D97-AF65-F5344CB8AC3E}">
        <p14:creationId xmlns:p14="http://schemas.microsoft.com/office/powerpoint/2010/main" val="251374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After the methods, present the results; make use of the second page to put data in a table</a:t>
            </a:r>
          </a:p>
        </p:txBody>
      </p:sp>
      <p:pic>
        <p:nvPicPr>
          <p:cNvPr id="4" name="Picture 3"/>
          <p:cNvPicPr>
            <a:picLocks noChangeAspect="1"/>
          </p:cNvPicPr>
          <p:nvPr/>
        </p:nvPicPr>
        <p:blipFill>
          <a:blip r:embed="rId2"/>
          <a:stretch>
            <a:fillRect/>
          </a:stretch>
        </p:blipFill>
        <p:spPr>
          <a:xfrm>
            <a:off x="1466851" y="2779670"/>
            <a:ext cx="8953500" cy="2228850"/>
          </a:xfrm>
          <a:prstGeom prst="rect">
            <a:avLst/>
          </a:prstGeom>
        </p:spPr>
      </p:pic>
      <p:sp>
        <p:nvSpPr>
          <p:cNvPr id="3" name="Slide Number Placeholder 2"/>
          <p:cNvSpPr>
            <a:spLocks noGrp="1"/>
          </p:cNvSpPr>
          <p:nvPr>
            <p:ph type="sldNum" sz="quarter" idx="12"/>
          </p:nvPr>
        </p:nvSpPr>
        <p:spPr/>
        <p:txBody>
          <a:bodyPr/>
          <a:lstStyle/>
          <a:p>
            <a:fld id="{E98D19CC-1C06-4585-AF3B-1A225C3DEFB4}" type="slidenum">
              <a:rPr lang="en-US" smtClean="0"/>
              <a:t>26</a:t>
            </a:fld>
            <a:endParaRPr lang="en-US"/>
          </a:p>
        </p:txBody>
      </p:sp>
    </p:spTree>
    <p:extLst>
      <p:ext uri="{BB962C8B-B14F-4D97-AF65-F5344CB8AC3E}">
        <p14:creationId xmlns:p14="http://schemas.microsoft.com/office/powerpoint/2010/main" val="242715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Not all information from the tables gets discussed in the text: the text only summarizes</a:t>
            </a:r>
          </a:p>
        </p:txBody>
      </p:sp>
      <p:pic>
        <p:nvPicPr>
          <p:cNvPr id="4" name="Content Placeholder 3"/>
          <p:cNvPicPr>
            <a:picLocks noGrp="1" noChangeAspect="1"/>
          </p:cNvPicPr>
          <p:nvPr>
            <p:ph idx="1"/>
          </p:nvPr>
        </p:nvPicPr>
        <p:blipFill>
          <a:blip r:embed="rId2"/>
          <a:stretch>
            <a:fillRect/>
          </a:stretch>
        </p:blipFill>
        <p:spPr>
          <a:xfrm>
            <a:off x="2436459" y="2285999"/>
            <a:ext cx="6684095" cy="3988224"/>
          </a:xfrm>
          <a:prstGeom prst="rect">
            <a:avLst/>
          </a:prstGeom>
        </p:spPr>
      </p:pic>
      <p:sp>
        <p:nvSpPr>
          <p:cNvPr id="3" name="Slide Number Placeholder 2"/>
          <p:cNvSpPr>
            <a:spLocks noGrp="1"/>
          </p:cNvSpPr>
          <p:nvPr>
            <p:ph type="sldNum" sz="quarter" idx="12"/>
          </p:nvPr>
        </p:nvSpPr>
        <p:spPr/>
        <p:txBody>
          <a:bodyPr/>
          <a:lstStyle/>
          <a:p>
            <a:fld id="{E98D19CC-1C06-4585-AF3B-1A225C3DEFB4}" type="slidenum">
              <a:rPr lang="en-US" smtClean="0"/>
              <a:t>27</a:t>
            </a:fld>
            <a:endParaRPr lang="en-US"/>
          </a:p>
        </p:txBody>
      </p:sp>
    </p:spTree>
    <p:extLst>
      <p:ext uri="{BB962C8B-B14F-4D97-AF65-F5344CB8AC3E}">
        <p14:creationId xmlns:p14="http://schemas.microsoft.com/office/powerpoint/2010/main" val="386087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Finally, revisit the predictions, explain what the results mean</a:t>
            </a:r>
          </a:p>
        </p:txBody>
      </p:sp>
      <p:pic>
        <p:nvPicPr>
          <p:cNvPr id="4" name="Picture 3"/>
          <p:cNvPicPr>
            <a:picLocks noChangeAspect="1"/>
          </p:cNvPicPr>
          <p:nvPr/>
        </p:nvPicPr>
        <p:blipFill>
          <a:blip r:embed="rId2"/>
          <a:stretch>
            <a:fillRect/>
          </a:stretch>
        </p:blipFill>
        <p:spPr>
          <a:xfrm>
            <a:off x="1295401" y="2556932"/>
            <a:ext cx="9001125" cy="1143000"/>
          </a:xfrm>
          <a:prstGeom prst="rect">
            <a:avLst/>
          </a:prstGeom>
        </p:spPr>
      </p:pic>
      <p:sp>
        <p:nvSpPr>
          <p:cNvPr id="3" name="Slide Number Placeholder 2"/>
          <p:cNvSpPr>
            <a:spLocks noGrp="1"/>
          </p:cNvSpPr>
          <p:nvPr>
            <p:ph type="sldNum" sz="quarter" idx="12"/>
          </p:nvPr>
        </p:nvSpPr>
        <p:spPr/>
        <p:txBody>
          <a:bodyPr/>
          <a:lstStyle/>
          <a:p>
            <a:fld id="{E98D19CC-1C06-4585-AF3B-1A225C3DEFB4}" type="slidenum">
              <a:rPr lang="en-US" smtClean="0"/>
              <a:t>28</a:t>
            </a:fld>
            <a:endParaRPr lang="en-US"/>
          </a:p>
        </p:txBody>
      </p:sp>
    </p:spTree>
    <p:extLst>
      <p:ext uri="{BB962C8B-B14F-4D97-AF65-F5344CB8AC3E}">
        <p14:creationId xmlns:p14="http://schemas.microsoft.com/office/powerpoint/2010/main" val="410801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7129"/>
            <a:ext cx="9601196" cy="1303867"/>
          </a:xfrm>
        </p:spPr>
        <p:txBody>
          <a:bodyPr>
            <a:normAutofit fontScale="90000"/>
          </a:bodyPr>
          <a:lstStyle/>
          <a:p>
            <a:r>
              <a:rPr lang="en-US" dirty="0"/>
              <a:t>Writing an abstract on theoretical research</a:t>
            </a:r>
            <a:br>
              <a:rPr lang="en-US" dirty="0"/>
            </a:br>
            <a:r>
              <a:rPr lang="en-US" dirty="0"/>
              <a:t>(Focusing on syntax)</a:t>
            </a:r>
          </a:p>
        </p:txBody>
      </p:sp>
      <p:sp>
        <p:nvSpPr>
          <p:cNvPr id="3" name="Content Placeholder 2"/>
          <p:cNvSpPr>
            <a:spLocks noGrp="1"/>
          </p:cNvSpPr>
          <p:nvPr>
            <p:ph idx="1"/>
          </p:nvPr>
        </p:nvSpPr>
        <p:spPr>
          <a:xfrm>
            <a:off x="1295401" y="2556931"/>
            <a:ext cx="9494519" cy="3673939"/>
          </a:xfrm>
        </p:spPr>
        <p:txBody>
          <a:bodyPr>
            <a:normAutofit fontScale="85000" lnSpcReduction="20000"/>
          </a:bodyPr>
          <a:lstStyle/>
          <a:p>
            <a:r>
              <a:rPr lang="en-US" dirty="0"/>
              <a:t>Q: Do you have a project suitable for a syntax conference?</a:t>
            </a:r>
          </a:p>
          <a:p>
            <a:r>
              <a:rPr lang="en-US" dirty="0"/>
              <a:t>If your QP is in syntax or a combination of some other field and syntax, you will have material to present at a </a:t>
            </a:r>
            <a:r>
              <a:rPr lang="en-US" u="sng" dirty="0"/>
              <a:t>syntax</a:t>
            </a:r>
            <a:r>
              <a:rPr lang="en-US" dirty="0"/>
              <a:t> conference </a:t>
            </a:r>
            <a:r>
              <a:rPr lang="en-US" b="1" dirty="0"/>
              <a:t>if your data</a:t>
            </a:r>
            <a:r>
              <a:rPr lang="en-US" dirty="0"/>
              <a:t> (no matter how you collected and analyzed them (elicitation or experiment)) </a:t>
            </a:r>
            <a:r>
              <a:rPr lang="en-US" b="1" dirty="0"/>
              <a:t>shed light on a theoretical syntactic question </a:t>
            </a:r>
            <a:r>
              <a:rPr lang="en-US" dirty="0"/>
              <a:t>and you use your findings to </a:t>
            </a:r>
            <a:r>
              <a:rPr lang="en-US" b="1" dirty="0"/>
              <a:t>propose</a:t>
            </a:r>
            <a:r>
              <a:rPr lang="en-US" dirty="0"/>
              <a:t>:</a:t>
            </a:r>
          </a:p>
          <a:p>
            <a:pPr lvl="1"/>
            <a:r>
              <a:rPr lang="en-US" b="1" dirty="0"/>
              <a:t>a syntactic theoretical formalism</a:t>
            </a:r>
            <a:r>
              <a:rPr lang="en-US" dirty="0"/>
              <a:t>, </a:t>
            </a:r>
          </a:p>
          <a:p>
            <a:pPr lvl="1"/>
            <a:r>
              <a:rPr lang="en-US" b="1" dirty="0"/>
              <a:t>how to adjust an existing syntactic theoretical formalism</a:t>
            </a:r>
            <a:r>
              <a:rPr lang="en-US" dirty="0"/>
              <a:t>, </a:t>
            </a:r>
          </a:p>
          <a:p>
            <a:pPr lvl="1"/>
            <a:r>
              <a:rPr lang="en-US" b="1" dirty="0"/>
              <a:t>how to choose between competing syntactic analyses,</a:t>
            </a:r>
          </a:p>
          <a:p>
            <a:pPr lvl="1"/>
            <a:r>
              <a:rPr lang="en-US" b="1" dirty="0"/>
              <a:t>how to syntactically analyze particular constructions</a:t>
            </a:r>
            <a:r>
              <a:rPr lang="en-US" dirty="0"/>
              <a:t>, </a:t>
            </a:r>
          </a:p>
          <a:p>
            <a:pPr lvl="1"/>
            <a:r>
              <a:rPr lang="en-US" b="1" dirty="0"/>
              <a:t>how to capture cross-linguistic syntactic variation,  </a:t>
            </a:r>
          </a:p>
          <a:p>
            <a:pPr lvl="1"/>
            <a:r>
              <a:rPr lang="en-US" b="1" dirty="0"/>
              <a:t>whether syntax or some other module of grammar in the speaker’s mind or a combination is responsible for the pattern</a:t>
            </a:r>
            <a:r>
              <a:rPr lang="en-US" dirty="0"/>
              <a:t>, etc.... </a:t>
            </a:r>
          </a:p>
        </p:txBody>
      </p:sp>
      <p:sp>
        <p:nvSpPr>
          <p:cNvPr id="4" name="Slide Number Placeholder 3"/>
          <p:cNvSpPr>
            <a:spLocks noGrp="1"/>
          </p:cNvSpPr>
          <p:nvPr>
            <p:ph type="sldNum" sz="quarter" idx="12"/>
          </p:nvPr>
        </p:nvSpPr>
        <p:spPr/>
        <p:txBody>
          <a:bodyPr/>
          <a:lstStyle/>
          <a:p>
            <a:fld id="{E98D19CC-1C06-4585-AF3B-1A225C3DEFB4}" type="slidenum">
              <a:rPr lang="en-US" smtClean="0"/>
              <a:t>29</a:t>
            </a:fld>
            <a:endParaRPr lang="en-US"/>
          </a:p>
        </p:txBody>
      </p:sp>
    </p:spTree>
    <p:extLst>
      <p:ext uri="{BB962C8B-B14F-4D97-AF65-F5344CB8AC3E}">
        <p14:creationId xmlns:p14="http://schemas.microsoft.com/office/powerpoint/2010/main" val="4090107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belongs in an abstract</a:t>
            </a:r>
          </a:p>
        </p:txBody>
      </p:sp>
      <p:sp>
        <p:nvSpPr>
          <p:cNvPr id="3" name="Content Placeholder 2"/>
          <p:cNvSpPr>
            <a:spLocks noGrp="1"/>
          </p:cNvSpPr>
          <p:nvPr>
            <p:ph idx="1"/>
          </p:nvPr>
        </p:nvSpPr>
        <p:spPr/>
        <p:txBody>
          <a:bodyPr>
            <a:normAutofit lnSpcReduction="10000"/>
          </a:bodyPr>
          <a:lstStyle/>
          <a:p>
            <a:r>
              <a:rPr lang="en-US" dirty="0"/>
              <a:t>The central idea of your paper, stated clearly and developed throughout the abstract.</a:t>
            </a:r>
          </a:p>
          <a:p>
            <a:r>
              <a:rPr lang="en-US" dirty="0"/>
              <a:t>Sufficient literature review / background to motivate your paper.</a:t>
            </a:r>
          </a:p>
          <a:p>
            <a:r>
              <a:rPr lang="en-US" dirty="0"/>
              <a:t>Examples of the linguistic phenomena (if relevant).</a:t>
            </a:r>
          </a:p>
          <a:p>
            <a:r>
              <a:rPr lang="en-US" dirty="0"/>
              <a:t>Tables or figures with data, pictures, plots, etc. (if applicable).</a:t>
            </a:r>
          </a:p>
          <a:p>
            <a:r>
              <a:rPr lang="en-US" dirty="0"/>
              <a:t>Citations of relevant prior literature.</a:t>
            </a:r>
          </a:p>
          <a:p>
            <a:r>
              <a:rPr lang="en-US" dirty="0"/>
              <a:t>Clear indication of the contribution of your paper.</a:t>
            </a:r>
          </a:p>
        </p:txBody>
      </p:sp>
      <p:sp>
        <p:nvSpPr>
          <p:cNvPr id="4" name="Slide Number Placeholder 3"/>
          <p:cNvSpPr>
            <a:spLocks noGrp="1"/>
          </p:cNvSpPr>
          <p:nvPr>
            <p:ph type="sldNum" sz="quarter" idx="12"/>
          </p:nvPr>
        </p:nvSpPr>
        <p:spPr/>
        <p:txBody>
          <a:bodyPr/>
          <a:lstStyle/>
          <a:p>
            <a:fld id="{E98D19CC-1C06-4585-AF3B-1A225C3DEFB4}" type="slidenum">
              <a:rPr lang="en-US" smtClean="0"/>
              <a:t>3</a:t>
            </a:fld>
            <a:endParaRPr lang="en-US"/>
          </a:p>
        </p:txBody>
      </p:sp>
    </p:spTree>
    <p:extLst>
      <p:ext uri="{BB962C8B-B14F-4D97-AF65-F5344CB8AC3E}">
        <p14:creationId xmlns:p14="http://schemas.microsoft.com/office/powerpoint/2010/main" val="2709594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7129"/>
            <a:ext cx="9601196" cy="1303867"/>
          </a:xfrm>
        </p:spPr>
        <p:txBody>
          <a:bodyPr>
            <a:normAutofit/>
          </a:bodyPr>
          <a:lstStyle/>
          <a:p>
            <a:r>
              <a:rPr lang="en-US" dirty="0"/>
              <a:t>Writing an abstract on theoretical research</a:t>
            </a:r>
          </a:p>
        </p:txBody>
      </p:sp>
      <p:sp>
        <p:nvSpPr>
          <p:cNvPr id="3" name="Content Placeholder 2"/>
          <p:cNvSpPr>
            <a:spLocks noGrp="1"/>
          </p:cNvSpPr>
          <p:nvPr>
            <p:ph idx="1"/>
          </p:nvPr>
        </p:nvSpPr>
        <p:spPr>
          <a:xfrm>
            <a:off x="1295401" y="2556931"/>
            <a:ext cx="4800599" cy="3673939"/>
          </a:xfrm>
        </p:spPr>
        <p:txBody>
          <a:bodyPr>
            <a:normAutofit fontScale="85000" lnSpcReduction="10000"/>
          </a:bodyPr>
          <a:lstStyle/>
          <a:p>
            <a:r>
              <a:rPr lang="en-US" b="1" dirty="0"/>
              <a:t>Intro paragraph</a:t>
            </a:r>
            <a:r>
              <a:rPr lang="en-US" dirty="0"/>
              <a:t>: Main </a:t>
            </a:r>
            <a:r>
              <a:rPr lang="en-US" b="1" dirty="0">
                <a:solidFill>
                  <a:schemeClr val="accent5">
                    <a:lumMod val="75000"/>
                  </a:schemeClr>
                </a:solidFill>
              </a:rPr>
              <a:t>empirical puzzle </a:t>
            </a:r>
            <a:r>
              <a:rPr lang="en-US" dirty="0"/>
              <a:t>in one sentence and how it is connected to main </a:t>
            </a:r>
            <a:r>
              <a:rPr lang="en-US" b="1" dirty="0">
                <a:solidFill>
                  <a:schemeClr val="accent4">
                    <a:lumMod val="75000"/>
                  </a:schemeClr>
                </a:solidFill>
              </a:rPr>
              <a:t>theoretical question</a:t>
            </a:r>
            <a:r>
              <a:rPr lang="en-US" dirty="0"/>
              <a:t>. Main theoretical claim of the talk (the whole abstract it trying to convince the reader that this is right), connected to </a:t>
            </a:r>
            <a:r>
              <a:rPr lang="en-US" i="1" dirty="0"/>
              <a:t>key existing literature </a:t>
            </a:r>
            <a:r>
              <a:rPr lang="en-US" dirty="0"/>
              <a:t>(signaled by using wide-known “labels” for theoretical approaches, citing key representative reference..)</a:t>
            </a:r>
          </a:p>
          <a:p>
            <a:r>
              <a:rPr lang="en-US" b="1" dirty="0"/>
              <a:t>(background): </a:t>
            </a:r>
            <a:r>
              <a:rPr lang="en-US" dirty="0"/>
              <a:t>Brief background needed to understand the main empirical puzzle. </a:t>
            </a:r>
          </a:p>
        </p:txBody>
      </p:sp>
      <p:sp>
        <p:nvSpPr>
          <p:cNvPr id="4" name="TextBox 3">
            <a:extLst>
              <a:ext uri="{FF2B5EF4-FFF2-40B4-BE49-F238E27FC236}">
                <a16:creationId xmlns:a16="http://schemas.microsoft.com/office/drawing/2014/main" id="{00DCE8E6-6246-7F49-81B3-5A612B4976E6}"/>
              </a:ext>
            </a:extLst>
          </p:cNvPr>
          <p:cNvSpPr txBox="1"/>
          <p:nvPr/>
        </p:nvSpPr>
        <p:spPr>
          <a:xfrm>
            <a:off x="1592131" y="1828913"/>
            <a:ext cx="2409713" cy="369332"/>
          </a:xfrm>
          <a:prstGeom prst="rect">
            <a:avLst/>
          </a:prstGeom>
          <a:noFill/>
        </p:spPr>
        <p:txBody>
          <a:bodyPr wrap="square" rtlCol="0">
            <a:spAutoFit/>
          </a:bodyPr>
          <a:lstStyle/>
          <a:p>
            <a:r>
              <a:rPr lang="en-US" b="1" dirty="0"/>
              <a:t>Version 1</a:t>
            </a:r>
          </a:p>
        </p:txBody>
      </p:sp>
      <p:sp>
        <p:nvSpPr>
          <p:cNvPr id="5" name="TextBox 4">
            <a:extLst>
              <a:ext uri="{FF2B5EF4-FFF2-40B4-BE49-F238E27FC236}">
                <a16:creationId xmlns:a16="http://schemas.microsoft.com/office/drawing/2014/main" id="{0A0E391A-D10F-A646-EDA0-2C05961D7FBA}"/>
              </a:ext>
            </a:extLst>
          </p:cNvPr>
          <p:cNvSpPr txBox="1"/>
          <p:nvPr/>
        </p:nvSpPr>
        <p:spPr>
          <a:xfrm>
            <a:off x="6244364" y="1829026"/>
            <a:ext cx="2409713" cy="369332"/>
          </a:xfrm>
          <a:prstGeom prst="rect">
            <a:avLst/>
          </a:prstGeom>
          <a:noFill/>
        </p:spPr>
        <p:txBody>
          <a:bodyPr wrap="square" rtlCol="0">
            <a:spAutoFit/>
          </a:bodyPr>
          <a:lstStyle/>
          <a:p>
            <a:r>
              <a:rPr lang="en-US" b="1" dirty="0"/>
              <a:t>Version 2</a:t>
            </a:r>
          </a:p>
        </p:txBody>
      </p:sp>
      <p:sp>
        <p:nvSpPr>
          <p:cNvPr id="6" name="Content Placeholder 2">
            <a:extLst>
              <a:ext uri="{FF2B5EF4-FFF2-40B4-BE49-F238E27FC236}">
                <a16:creationId xmlns:a16="http://schemas.microsoft.com/office/drawing/2014/main" id="{0644A586-2BC6-87E2-A9AC-71E928C7B8C9}"/>
              </a:ext>
            </a:extLst>
          </p:cNvPr>
          <p:cNvSpPr txBox="1">
            <a:spLocks/>
          </p:cNvSpPr>
          <p:nvPr/>
        </p:nvSpPr>
        <p:spPr>
          <a:xfrm>
            <a:off x="6002766" y="2556931"/>
            <a:ext cx="5443369" cy="3693261"/>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1700" b="1" dirty="0"/>
              <a:t>Intro paragraph</a:t>
            </a:r>
            <a:r>
              <a:rPr lang="en-US" sz="1700" dirty="0"/>
              <a:t>: Main </a:t>
            </a:r>
            <a:r>
              <a:rPr lang="en-US" sz="1700" b="1" dirty="0">
                <a:solidFill>
                  <a:schemeClr val="accent4">
                    <a:lumMod val="75000"/>
                  </a:schemeClr>
                </a:solidFill>
              </a:rPr>
              <a:t>theoretical puzzle </a:t>
            </a:r>
            <a:r>
              <a:rPr lang="en-US" sz="1700" dirty="0"/>
              <a:t>based on existing literature. Main </a:t>
            </a:r>
            <a:r>
              <a:rPr lang="en-US" sz="1700" b="1" dirty="0">
                <a:solidFill>
                  <a:schemeClr val="accent5">
                    <a:lumMod val="75000"/>
                  </a:schemeClr>
                </a:solidFill>
              </a:rPr>
              <a:t>empirical puzzle </a:t>
            </a:r>
            <a:r>
              <a:rPr lang="en-US" sz="1700" dirty="0"/>
              <a:t>within a language or cross-linguistically. How it helps solve the long-standing theoretical puzzle. Main theoretical claim of the talk (the whole abstract it trying to convince the reader that this is right), connected to </a:t>
            </a:r>
            <a:r>
              <a:rPr lang="en-US" sz="1700" i="1" dirty="0"/>
              <a:t>key existing literature </a:t>
            </a:r>
            <a:r>
              <a:rPr lang="en-US" sz="1700" dirty="0"/>
              <a:t>(signaled by using wide-known “labels” for theoretical approaches, citing key representative reference..)</a:t>
            </a:r>
          </a:p>
          <a:p>
            <a:r>
              <a:rPr lang="en-US" sz="1700" b="1" dirty="0"/>
              <a:t>(background): </a:t>
            </a:r>
            <a:r>
              <a:rPr lang="en-US" sz="1700" dirty="0"/>
              <a:t>Brief background needed to understand the main theoretical puzzle. Is there a major widely-accepted theoretical proposal (principle, the way agree works, the way licensing of a particular feature works, the way movement in certain constructions works…)</a:t>
            </a:r>
          </a:p>
        </p:txBody>
      </p:sp>
      <p:sp>
        <p:nvSpPr>
          <p:cNvPr id="7" name="Slide Number Placeholder 6"/>
          <p:cNvSpPr>
            <a:spLocks noGrp="1"/>
          </p:cNvSpPr>
          <p:nvPr>
            <p:ph type="sldNum" sz="quarter" idx="12"/>
          </p:nvPr>
        </p:nvSpPr>
        <p:spPr/>
        <p:txBody>
          <a:bodyPr/>
          <a:lstStyle/>
          <a:p>
            <a:fld id="{E98D19CC-1C06-4585-AF3B-1A225C3DEFB4}" type="slidenum">
              <a:rPr lang="en-US" smtClean="0"/>
              <a:t>30</a:t>
            </a:fld>
            <a:endParaRPr lang="en-US"/>
          </a:p>
        </p:txBody>
      </p:sp>
    </p:spTree>
    <p:extLst>
      <p:ext uri="{BB962C8B-B14F-4D97-AF65-F5344CB8AC3E}">
        <p14:creationId xmlns:p14="http://schemas.microsoft.com/office/powerpoint/2010/main" val="3139890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7129"/>
            <a:ext cx="9601196" cy="1303867"/>
          </a:xfrm>
        </p:spPr>
        <p:txBody>
          <a:bodyPr>
            <a:normAutofit/>
          </a:bodyPr>
          <a:lstStyle/>
          <a:p>
            <a:r>
              <a:rPr lang="en-US" dirty="0"/>
              <a:t>Writing an abstract on theoretical research</a:t>
            </a:r>
          </a:p>
        </p:txBody>
      </p:sp>
      <p:sp>
        <p:nvSpPr>
          <p:cNvPr id="3" name="Content Placeholder 2"/>
          <p:cNvSpPr>
            <a:spLocks noGrp="1"/>
          </p:cNvSpPr>
          <p:nvPr>
            <p:ph idx="1"/>
          </p:nvPr>
        </p:nvSpPr>
        <p:spPr>
          <a:xfrm>
            <a:off x="1295401" y="2556931"/>
            <a:ext cx="4800599" cy="3673939"/>
          </a:xfrm>
        </p:spPr>
        <p:txBody>
          <a:bodyPr>
            <a:normAutofit lnSpcReduction="10000"/>
          </a:bodyPr>
          <a:lstStyle/>
          <a:p>
            <a:r>
              <a:rPr lang="en-US" b="1" dirty="0"/>
              <a:t>The main empirical puzzle and how it is connected to theoretical questions it raises</a:t>
            </a:r>
            <a:r>
              <a:rPr lang="en-US" dirty="0"/>
              <a:t>.</a:t>
            </a:r>
          </a:p>
          <a:p>
            <a:pPr lvl="1"/>
            <a:r>
              <a:rPr lang="en-US" dirty="0"/>
              <a:t>E.g., a previous approach </a:t>
            </a:r>
            <a:r>
              <a:rPr lang="en-US" dirty="0" err="1"/>
              <a:t>overgenerates</a:t>
            </a:r>
            <a:r>
              <a:rPr lang="en-US" dirty="0"/>
              <a:t> or </a:t>
            </a:r>
            <a:r>
              <a:rPr lang="en-US" dirty="0" err="1"/>
              <a:t>undergenerates</a:t>
            </a:r>
            <a:r>
              <a:rPr lang="en-US" dirty="0"/>
              <a:t> a particular subcomponent of the pattern.</a:t>
            </a:r>
          </a:p>
          <a:p>
            <a:pPr lvl="1"/>
            <a:r>
              <a:rPr lang="en-US" dirty="0"/>
              <a:t>i.e., data is </a:t>
            </a:r>
            <a:r>
              <a:rPr lang="en-US" b="1" dirty="0"/>
              <a:t>predicted</a:t>
            </a:r>
            <a:r>
              <a:rPr lang="en-US" dirty="0"/>
              <a:t> to be grammatical or ungrammatical by particular approaches, unlike what is found</a:t>
            </a:r>
          </a:p>
        </p:txBody>
      </p:sp>
      <p:sp>
        <p:nvSpPr>
          <p:cNvPr id="4" name="TextBox 3">
            <a:extLst>
              <a:ext uri="{FF2B5EF4-FFF2-40B4-BE49-F238E27FC236}">
                <a16:creationId xmlns:a16="http://schemas.microsoft.com/office/drawing/2014/main" id="{00DCE8E6-6246-7F49-81B3-5A612B4976E6}"/>
              </a:ext>
            </a:extLst>
          </p:cNvPr>
          <p:cNvSpPr txBox="1"/>
          <p:nvPr/>
        </p:nvSpPr>
        <p:spPr>
          <a:xfrm>
            <a:off x="1592131" y="1828913"/>
            <a:ext cx="2409713" cy="369332"/>
          </a:xfrm>
          <a:prstGeom prst="rect">
            <a:avLst/>
          </a:prstGeom>
          <a:noFill/>
        </p:spPr>
        <p:txBody>
          <a:bodyPr wrap="square" rtlCol="0">
            <a:spAutoFit/>
          </a:bodyPr>
          <a:lstStyle/>
          <a:p>
            <a:r>
              <a:rPr lang="en-US" b="1" dirty="0"/>
              <a:t>Version 1</a:t>
            </a:r>
          </a:p>
        </p:txBody>
      </p:sp>
      <p:sp>
        <p:nvSpPr>
          <p:cNvPr id="5" name="TextBox 4">
            <a:extLst>
              <a:ext uri="{FF2B5EF4-FFF2-40B4-BE49-F238E27FC236}">
                <a16:creationId xmlns:a16="http://schemas.microsoft.com/office/drawing/2014/main" id="{0A0E391A-D10F-A646-EDA0-2C05961D7FBA}"/>
              </a:ext>
            </a:extLst>
          </p:cNvPr>
          <p:cNvSpPr txBox="1"/>
          <p:nvPr/>
        </p:nvSpPr>
        <p:spPr>
          <a:xfrm>
            <a:off x="6244364" y="1829026"/>
            <a:ext cx="2409713" cy="369332"/>
          </a:xfrm>
          <a:prstGeom prst="rect">
            <a:avLst/>
          </a:prstGeom>
          <a:noFill/>
        </p:spPr>
        <p:txBody>
          <a:bodyPr wrap="square" rtlCol="0">
            <a:spAutoFit/>
          </a:bodyPr>
          <a:lstStyle/>
          <a:p>
            <a:r>
              <a:rPr lang="en-US" b="1" dirty="0"/>
              <a:t>Version 2</a:t>
            </a:r>
          </a:p>
        </p:txBody>
      </p:sp>
      <p:sp>
        <p:nvSpPr>
          <p:cNvPr id="6" name="Content Placeholder 2">
            <a:extLst>
              <a:ext uri="{FF2B5EF4-FFF2-40B4-BE49-F238E27FC236}">
                <a16:creationId xmlns:a16="http://schemas.microsoft.com/office/drawing/2014/main" id="{0644A586-2BC6-87E2-A9AC-71E928C7B8C9}"/>
              </a:ext>
            </a:extLst>
          </p:cNvPr>
          <p:cNvSpPr txBox="1">
            <a:spLocks/>
          </p:cNvSpPr>
          <p:nvPr/>
        </p:nvSpPr>
        <p:spPr>
          <a:xfrm>
            <a:off x="6002766" y="2576253"/>
            <a:ext cx="5443369" cy="3673939"/>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1700" b="1" dirty="0"/>
              <a:t>The main theoretical puzzle explained: </a:t>
            </a:r>
            <a:r>
              <a:rPr lang="en-US" sz="1700" dirty="0"/>
              <a:t>Is there some recent theoretical development not necessarily directly intended to connect to the widely-accepted theoretical proposal above? How does is interact with it? Does the combination of the two make some specific </a:t>
            </a:r>
            <a:r>
              <a:rPr lang="en-US" sz="1700" b="1" dirty="0"/>
              <a:t>predictions</a:t>
            </a:r>
            <a:r>
              <a:rPr lang="en-US" sz="1700" dirty="0"/>
              <a:t> about what kind of data we should expect to find?</a:t>
            </a:r>
            <a:endParaRPr lang="en-US" sz="1700" b="1" dirty="0"/>
          </a:p>
          <a:p>
            <a:r>
              <a:rPr lang="en-US" sz="1700" b="1" dirty="0"/>
              <a:t>The main empirical observations (based on one or more languages) and how they are connected to the predictions – borne out or not</a:t>
            </a:r>
            <a:endParaRPr lang="en-US" sz="1700" dirty="0"/>
          </a:p>
          <a:p>
            <a:pPr lvl="1"/>
            <a:r>
              <a:rPr lang="en-US" sz="1700" dirty="0"/>
              <a:t>Usually, you write a paper when you notice that the combination of the two makes wrong predictions, so you suggest how to fix that.</a:t>
            </a:r>
          </a:p>
        </p:txBody>
      </p:sp>
      <p:sp>
        <p:nvSpPr>
          <p:cNvPr id="7" name="Slide Number Placeholder 6"/>
          <p:cNvSpPr>
            <a:spLocks noGrp="1"/>
          </p:cNvSpPr>
          <p:nvPr>
            <p:ph type="sldNum" sz="quarter" idx="12"/>
          </p:nvPr>
        </p:nvSpPr>
        <p:spPr/>
        <p:txBody>
          <a:bodyPr/>
          <a:lstStyle/>
          <a:p>
            <a:fld id="{E98D19CC-1C06-4585-AF3B-1A225C3DEFB4}" type="slidenum">
              <a:rPr lang="en-US" smtClean="0"/>
              <a:t>31</a:t>
            </a:fld>
            <a:endParaRPr lang="en-US"/>
          </a:p>
        </p:txBody>
      </p:sp>
    </p:spTree>
    <p:extLst>
      <p:ext uri="{BB962C8B-B14F-4D97-AF65-F5344CB8AC3E}">
        <p14:creationId xmlns:p14="http://schemas.microsoft.com/office/powerpoint/2010/main" val="532744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7129"/>
            <a:ext cx="9601196" cy="1303867"/>
          </a:xfrm>
        </p:spPr>
        <p:txBody>
          <a:bodyPr>
            <a:normAutofit/>
          </a:bodyPr>
          <a:lstStyle/>
          <a:p>
            <a:r>
              <a:rPr lang="en-US" dirty="0"/>
              <a:t>Writing an abstract on theoretical research</a:t>
            </a:r>
          </a:p>
        </p:txBody>
      </p:sp>
      <p:sp>
        <p:nvSpPr>
          <p:cNvPr id="3" name="Content Placeholder 2"/>
          <p:cNvSpPr>
            <a:spLocks noGrp="1"/>
          </p:cNvSpPr>
          <p:nvPr>
            <p:ph idx="1"/>
          </p:nvPr>
        </p:nvSpPr>
        <p:spPr>
          <a:xfrm>
            <a:off x="1295401" y="2556931"/>
            <a:ext cx="4800599" cy="3673939"/>
          </a:xfrm>
        </p:spPr>
        <p:txBody>
          <a:bodyPr>
            <a:noAutofit/>
          </a:bodyPr>
          <a:lstStyle/>
          <a:p>
            <a:r>
              <a:rPr lang="en-US" sz="1500" b="1" dirty="0"/>
              <a:t>The theoretical proposal</a:t>
            </a:r>
            <a:r>
              <a:rPr lang="en-US" sz="1500" dirty="0"/>
              <a:t>: </a:t>
            </a:r>
          </a:p>
          <a:p>
            <a:pPr lvl="1"/>
            <a:r>
              <a:rPr lang="en-US" sz="1500" dirty="0"/>
              <a:t>Key theoretical assumptions needed that you adopt or add to the theory to capture the empirical puzzle.</a:t>
            </a:r>
          </a:p>
          <a:p>
            <a:pPr lvl="1"/>
            <a:r>
              <a:rPr lang="en-US" sz="1500" dirty="0"/>
              <a:t>Step-by-step how those assumptions derive the empirical pattern.</a:t>
            </a:r>
          </a:p>
          <a:p>
            <a:pPr lvl="1"/>
            <a:r>
              <a:rPr lang="en-US" sz="1500" dirty="0"/>
              <a:t>Why are these steps superior over similar or very different alternatives (i.e., what in your novel empirical observation do the previous approaches not capture, but your proposal does; or what is more complicated in the previous approaches, but simpler in yours)</a:t>
            </a:r>
          </a:p>
          <a:p>
            <a:r>
              <a:rPr lang="en-US" sz="1500" b="1" dirty="0"/>
              <a:t>Concluding paragraph</a:t>
            </a:r>
            <a:r>
              <a:rPr lang="en-US" sz="1500" dirty="0"/>
              <a:t>: What are the broader implications? What more general theoretical question does this paper contribute to?</a:t>
            </a:r>
          </a:p>
        </p:txBody>
      </p:sp>
      <p:sp>
        <p:nvSpPr>
          <p:cNvPr id="4" name="TextBox 3">
            <a:extLst>
              <a:ext uri="{FF2B5EF4-FFF2-40B4-BE49-F238E27FC236}">
                <a16:creationId xmlns:a16="http://schemas.microsoft.com/office/drawing/2014/main" id="{00DCE8E6-6246-7F49-81B3-5A612B4976E6}"/>
              </a:ext>
            </a:extLst>
          </p:cNvPr>
          <p:cNvSpPr txBox="1"/>
          <p:nvPr/>
        </p:nvSpPr>
        <p:spPr>
          <a:xfrm>
            <a:off x="1592131" y="1828913"/>
            <a:ext cx="2409713" cy="369332"/>
          </a:xfrm>
          <a:prstGeom prst="rect">
            <a:avLst/>
          </a:prstGeom>
          <a:noFill/>
        </p:spPr>
        <p:txBody>
          <a:bodyPr wrap="square" rtlCol="0">
            <a:spAutoFit/>
          </a:bodyPr>
          <a:lstStyle/>
          <a:p>
            <a:r>
              <a:rPr lang="en-US" b="1" dirty="0"/>
              <a:t>Version 1</a:t>
            </a:r>
          </a:p>
        </p:txBody>
      </p:sp>
      <p:sp>
        <p:nvSpPr>
          <p:cNvPr id="5" name="TextBox 4">
            <a:extLst>
              <a:ext uri="{FF2B5EF4-FFF2-40B4-BE49-F238E27FC236}">
                <a16:creationId xmlns:a16="http://schemas.microsoft.com/office/drawing/2014/main" id="{0A0E391A-D10F-A646-EDA0-2C05961D7FBA}"/>
              </a:ext>
            </a:extLst>
          </p:cNvPr>
          <p:cNvSpPr txBox="1"/>
          <p:nvPr/>
        </p:nvSpPr>
        <p:spPr>
          <a:xfrm>
            <a:off x="6244364" y="1829026"/>
            <a:ext cx="2409713" cy="369332"/>
          </a:xfrm>
          <a:prstGeom prst="rect">
            <a:avLst/>
          </a:prstGeom>
          <a:noFill/>
        </p:spPr>
        <p:txBody>
          <a:bodyPr wrap="square" rtlCol="0">
            <a:spAutoFit/>
          </a:bodyPr>
          <a:lstStyle/>
          <a:p>
            <a:r>
              <a:rPr lang="en-US" b="1" dirty="0"/>
              <a:t>Version 2</a:t>
            </a:r>
          </a:p>
        </p:txBody>
      </p:sp>
      <p:sp>
        <p:nvSpPr>
          <p:cNvPr id="6" name="Content Placeholder 2">
            <a:extLst>
              <a:ext uri="{FF2B5EF4-FFF2-40B4-BE49-F238E27FC236}">
                <a16:creationId xmlns:a16="http://schemas.microsoft.com/office/drawing/2014/main" id="{0644A586-2BC6-87E2-A9AC-71E928C7B8C9}"/>
              </a:ext>
            </a:extLst>
          </p:cNvPr>
          <p:cNvSpPr txBox="1">
            <a:spLocks/>
          </p:cNvSpPr>
          <p:nvPr/>
        </p:nvSpPr>
        <p:spPr>
          <a:xfrm>
            <a:off x="6002766" y="2556931"/>
            <a:ext cx="5443369" cy="3693261"/>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1500" b="1" dirty="0"/>
              <a:t>The theoretical proposal</a:t>
            </a:r>
            <a:r>
              <a:rPr lang="en-US" sz="1500" dirty="0"/>
              <a:t>: </a:t>
            </a:r>
          </a:p>
          <a:p>
            <a:pPr lvl="1"/>
            <a:r>
              <a:rPr lang="en-US" sz="1500" dirty="0"/>
              <a:t>Key theoretical assumptions needed that you adopt or add to the theory – if a combination of two existing theoretical proposals does not work, which one needs to be adjusted/changed/replaced?</a:t>
            </a:r>
          </a:p>
          <a:p>
            <a:pPr lvl="1"/>
            <a:r>
              <a:rPr lang="en-US" sz="1500" dirty="0"/>
              <a:t>Step-by-step how those assumptions derive the pattern.</a:t>
            </a:r>
          </a:p>
          <a:p>
            <a:pPr lvl="1"/>
            <a:r>
              <a:rPr lang="en-US" sz="1500" dirty="0"/>
              <a:t>Why are these steps superior over similar or very different alternatives (i.e., what in your novel empirical observation, do the previous approaches not capture, but your proposal does; or what is more complicated in the previous approaches, but simpler in yours)</a:t>
            </a:r>
          </a:p>
          <a:p>
            <a:r>
              <a:rPr lang="en-US" sz="1500" b="1" dirty="0"/>
              <a:t>Concluding paragraph</a:t>
            </a:r>
            <a:r>
              <a:rPr lang="en-US" sz="1500" dirty="0"/>
              <a:t>: What are the broader implications? What more general theoretical question does this paper contribute to?</a:t>
            </a:r>
          </a:p>
        </p:txBody>
      </p:sp>
      <p:sp>
        <p:nvSpPr>
          <p:cNvPr id="7" name="Slide Number Placeholder 6"/>
          <p:cNvSpPr>
            <a:spLocks noGrp="1"/>
          </p:cNvSpPr>
          <p:nvPr>
            <p:ph type="sldNum" sz="quarter" idx="12"/>
          </p:nvPr>
        </p:nvSpPr>
        <p:spPr/>
        <p:txBody>
          <a:bodyPr/>
          <a:lstStyle/>
          <a:p>
            <a:fld id="{E98D19CC-1C06-4585-AF3B-1A225C3DEFB4}" type="slidenum">
              <a:rPr lang="en-US" smtClean="0"/>
              <a:t>32</a:t>
            </a:fld>
            <a:endParaRPr lang="en-US"/>
          </a:p>
        </p:txBody>
      </p:sp>
    </p:spTree>
    <p:extLst>
      <p:ext uri="{BB962C8B-B14F-4D97-AF65-F5344CB8AC3E}">
        <p14:creationId xmlns:p14="http://schemas.microsoft.com/office/powerpoint/2010/main" val="3924962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tips for saving space (especially if there is a word limit)</a:t>
            </a:r>
          </a:p>
        </p:txBody>
      </p:sp>
      <p:sp>
        <p:nvSpPr>
          <p:cNvPr id="3" name="Content Placeholder 2"/>
          <p:cNvSpPr>
            <a:spLocks noGrp="1"/>
          </p:cNvSpPr>
          <p:nvPr>
            <p:ph idx="1"/>
          </p:nvPr>
        </p:nvSpPr>
        <p:spPr/>
        <p:txBody>
          <a:bodyPr/>
          <a:lstStyle/>
          <a:p>
            <a:r>
              <a:rPr lang="en-US" dirty="0"/>
              <a:t>Cite </a:t>
            </a:r>
            <a:r>
              <a:rPr lang="en-US" dirty="0" err="1"/>
              <a:t>AuthorA</a:t>
            </a:r>
            <a:r>
              <a:rPr lang="en-US" dirty="0"/>
              <a:t> et al.; NOT </a:t>
            </a:r>
            <a:r>
              <a:rPr lang="en-US" dirty="0" err="1"/>
              <a:t>AuthorA</a:t>
            </a:r>
            <a:r>
              <a:rPr lang="en-US" dirty="0"/>
              <a:t>, </a:t>
            </a:r>
            <a:r>
              <a:rPr lang="en-US" dirty="0" err="1"/>
              <a:t>AuthorB</a:t>
            </a:r>
            <a:r>
              <a:rPr lang="en-US" dirty="0"/>
              <a:t> and </a:t>
            </a:r>
            <a:r>
              <a:rPr lang="en-US" dirty="0" err="1"/>
              <a:t>AuthorC</a:t>
            </a:r>
            <a:endParaRPr lang="en-US" dirty="0"/>
          </a:p>
          <a:p>
            <a:r>
              <a:rPr lang="en-US" dirty="0"/>
              <a:t>If you have a lot of citations: consider using numbers instead ([1], [2], etc.), with the full list of authors at the end.</a:t>
            </a:r>
          </a:p>
          <a:p>
            <a:r>
              <a:rPr lang="en-US" dirty="0"/>
              <a:t>Avoid duplication: if you already provide information in an example, table, figure, etc., do NOT also restate it in the text.</a:t>
            </a:r>
          </a:p>
          <a:p>
            <a:r>
              <a:rPr lang="en-US" dirty="0"/>
              <a:t>Opt for the wording that uses the least space / the smallest number of words.</a:t>
            </a:r>
          </a:p>
          <a:p>
            <a:endParaRPr lang="en-US" dirty="0"/>
          </a:p>
        </p:txBody>
      </p:sp>
      <p:sp>
        <p:nvSpPr>
          <p:cNvPr id="4" name="Slide Number Placeholder 3"/>
          <p:cNvSpPr>
            <a:spLocks noGrp="1"/>
          </p:cNvSpPr>
          <p:nvPr>
            <p:ph type="sldNum" sz="quarter" idx="12"/>
          </p:nvPr>
        </p:nvSpPr>
        <p:spPr/>
        <p:txBody>
          <a:bodyPr/>
          <a:lstStyle/>
          <a:p>
            <a:fld id="{E98D19CC-1C06-4585-AF3B-1A225C3DEFB4}" type="slidenum">
              <a:rPr lang="en-US" smtClean="0"/>
              <a:t>33</a:t>
            </a:fld>
            <a:endParaRPr lang="en-US"/>
          </a:p>
        </p:txBody>
      </p:sp>
    </p:spTree>
    <p:extLst>
      <p:ext uri="{BB962C8B-B14F-4D97-AF65-F5344CB8AC3E}">
        <p14:creationId xmlns:p14="http://schemas.microsoft.com/office/powerpoint/2010/main" val="960741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Removing repetition</a:t>
            </a:r>
          </a:p>
        </p:txBody>
      </p:sp>
      <p:sp>
        <p:nvSpPr>
          <p:cNvPr id="3" name="Content Placeholder 2"/>
          <p:cNvSpPr>
            <a:spLocks noGrp="1"/>
          </p:cNvSpPr>
          <p:nvPr>
            <p:ph idx="1"/>
          </p:nvPr>
        </p:nvSpPr>
        <p:spPr/>
        <p:txBody>
          <a:bodyPr/>
          <a:lstStyle/>
          <a:p>
            <a:pPr>
              <a:lnSpc>
                <a:spcPct val="80000"/>
              </a:lnSpc>
            </a:pPr>
            <a:r>
              <a:rPr lang="en-US" altLang="en-US" sz="1900" dirty="0"/>
              <a:t>‘This study investigated the acquisition of English articles by native speakers of Spanish. We tested 20 L1-Spanish L2-English learners using an acceptability judgment task (</a:t>
            </a:r>
            <a:r>
              <a:rPr lang="en-US" altLang="en-US" sz="1900" dirty="0" err="1"/>
              <a:t>AJT</a:t>
            </a:r>
            <a:r>
              <a:rPr lang="en-US" altLang="en-US" sz="1900" dirty="0"/>
              <a:t>). This task had four items with ‘the’ and four items with ‘a’.’ </a:t>
            </a:r>
            <a:r>
              <a:rPr lang="en-US" altLang="en-US" sz="1900" dirty="0">
                <a:solidFill>
                  <a:srgbClr val="FF3300"/>
                </a:solidFill>
                <a:sym typeface="Wingdings" panose="05000000000000000000" pitchFamily="2" charset="2"/>
              </a:rPr>
              <a:t> 37 words</a:t>
            </a:r>
            <a:endParaRPr lang="en-US" altLang="en-US" sz="1900" dirty="0">
              <a:solidFill>
                <a:srgbClr val="FF3300"/>
              </a:solidFill>
            </a:endParaRPr>
          </a:p>
          <a:p>
            <a:pPr>
              <a:lnSpc>
                <a:spcPct val="80000"/>
              </a:lnSpc>
            </a:pPr>
            <a:r>
              <a:rPr lang="en-US" altLang="en-US" sz="1900" dirty="0"/>
              <a:t>‘We tested 20 L1-Spanish L2-English learners on their judgments of English articles, using an acceptability judgment task (</a:t>
            </a:r>
            <a:r>
              <a:rPr lang="en-US" altLang="en-US" sz="1900" dirty="0" err="1"/>
              <a:t>AJT</a:t>
            </a:r>
            <a:r>
              <a:rPr lang="en-US" altLang="en-US" sz="1900" dirty="0"/>
              <a:t>). The two test categories (4 items each) tested ‘the’ and ‘a’, respectively’. </a:t>
            </a:r>
            <a:r>
              <a:rPr lang="en-US" altLang="en-US" sz="1900" dirty="0">
                <a:solidFill>
                  <a:srgbClr val="FF3300"/>
                </a:solidFill>
                <a:sym typeface="Wingdings" panose="05000000000000000000" pitchFamily="2" charset="2"/>
              </a:rPr>
              <a:t> 30 words</a:t>
            </a:r>
          </a:p>
          <a:p>
            <a:pPr>
              <a:lnSpc>
                <a:spcPct val="80000"/>
              </a:lnSpc>
            </a:pPr>
            <a:r>
              <a:rPr lang="en-US" altLang="en-US" sz="1900" dirty="0"/>
              <a:t>‘An acceptability judgment task (</a:t>
            </a:r>
            <a:r>
              <a:rPr lang="en-US" altLang="en-US" sz="1900" dirty="0" err="1"/>
              <a:t>AJT</a:t>
            </a:r>
            <a:r>
              <a:rPr lang="en-US" altLang="en-US" sz="1900" dirty="0"/>
              <a:t>) was used with 20 L1-Spanish L2-English learners, to examine judgments of ‘the’ and ‘a’ (4 items per article type)’ </a:t>
            </a:r>
            <a:r>
              <a:rPr lang="en-US" altLang="en-US" sz="1900" dirty="0">
                <a:solidFill>
                  <a:srgbClr val="FF3300"/>
                </a:solidFill>
                <a:sym typeface="Wingdings" panose="05000000000000000000" pitchFamily="2" charset="2"/>
              </a:rPr>
              <a:t> 24 words</a:t>
            </a:r>
          </a:p>
          <a:p>
            <a:pPr>
              <a:lnSpc>
                <a:spcPct val="80000"/>
              </a:lnSpc>
            </a:pPr>
            <a:r>
              <a:rPr lang="en-US" altLang="en-US" sz="1900" dirty="0">
                <a:sym typeface="Wingdings" panose="05000000000000000000" pitchFamily="2" charset="2"/>
              </a:rPr>
              <a:t>‘20 L1-Spanish L2-English learners responded to an acceptability judgment task (</a:t>
            </a:r>
            <a:r>
              <a:rPr lang="en-US" altLang="en-US" sz="1900" dirty="0" err="1">
                <a:sym typeface="Wingdings" panose="05000000000000000000" pitchFamily="2" charset="2"/>
              </a:rPr>
              <a:t>AJT</a:t>
            </a:r>
            <a:r>
              <a:rPr lang="en-US" altLang="en-US" sz="1900" dirty="0">
                <a:sym typeface="Wingdings" panose="05000000000000000000" pitchFamily="2" charset="2"/>
              </a:rPr>
              <a:t>) targeting definite and indefinite articles (4 items per article)’ </a:t>
            </a:r>
            <a:r>
              <a:rPr lang="en-US" altLang="en-US" sz="1900" dirty="0">
                <a:solidFill>
                  <a:srgbClr val="FF3300"/>
                </a:solidFill>
                <a:sym typeface="Wingdings" panose="05000000000000000000" pitchFamily="2" charset="2"/>
              </a:rPr>
              <a:t> 20 words</a:t>
            </a:r>
          </a:p>
        </p:txBody>
      </p:sp>
      <p:sp>
        <p:nvSpPr>
          <p:cNvPr id="4" name="Slide Number Placeholder 3"/>
          <p:cNvSpPr>
            <a:spLocks noGrp="1"/>
          </p:cNvSpPr>
          <p:nvPr>
            <p:ph type="sldNum" sz="quarter" idx="12"/>
          </p:nvPr>
        </p:nvSpPr>
        <p:spPr/>
        <p:txBody>
          <a:bodyPr/>
          <a:lstStyle/>
          <a:p>
            <a:fld id="{E98D19CC-1C06-4585-AF3B-1A225C3DEFB4}" type="slidenum">
              <a:rPr lang="en-US" smtClean="0"/>
              <a:t>34</a:t>
            </a:fld>
            <a:endParaRPr lang="en-US"/>
          </a:p>
        </p:txBody>
      </p:sp>
    </p:spTree>
    <p:extLst>
      <p:ext uri="{BB962C8B-B14F-4D97-AF65-F5344CB8AC3E}">
        <p14:creationId xmlns:p14="http://schemas.microsoft.com/office/powerpoint/2010/main" val="4029409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resources</a:t>
            </a:r>
          </a:p>
        </p:txBody>
      </p:sp>
      <p:sp>
        <p:nvSpPr>
          <p:cNvPr id="3" name="Content Placeholder 2"/>
          <p:cNvSpPr>
            <a:spLocks noGrp="1"/>
          </p:cNvSpPr>
          <p:nvPr>
            <p:ph idx="1"/>
          </p:nvPr>
        </p:nvSpPr>
        <p:spPr/>
        <p:txBody>
          <a:bodyPr>
            <a:normAutofit fontScale="70000" lnSpcReduction="20000"/>
          </a:bodyPr>
          <a:lstStyle/>
          <a:p>
            <a:r>
              <a:rPr lang="en-US" dirty="0" err="1">
                <a:hlinkClick r:id="rId2"/>
              </a:rPr>
              <a:t>LSA</a:t>
            </a:r>
            <a:r>
              <a:rPr lang="en-US" dirty="0">
                <a:hlinkClick r:id="rId2"/>
              </a:rPr>
              <a:t> model abstracts</a:t>
            </a:r>
            <a:endParaRPr lang="en-US" dirty="0"/>
          </a:p>
          <a:p>
            <a:r>
              <a:rPr lang="en-US" dirty="0">
                <a:hlinkClick r:id="rId3"/>
              </a:rPr>
              <a:t>Recorded </a:t>
            </a:r>
            <a:r>
              <a:rPr lang="en-US" dirty="0" err="1">
                <a:hlinkClick r:id="rId3"/>
              </a:rPr>
              <a:t>LSA</a:t>
            </a:r>
            <a:r>
              <a:rPr lang="en-US" dirty="0">
                <a:hlinkClick r:id="rId3"/>
              </a:rPr>
              <a:t> webinar about abstract writing</a:t>
            </a:r>
            <a:endParaRPr lang="en-US" dirty="0"/>
          </a:p>
          <a:p>
            <a:r>
              <a:rPr lang="en-US" dirty="0">
                <a:hlinkClick r:id="rId4"/>
              </a:rPr>
              <a:t>Sample abstracts from our department</a:t>
            </a:r>
            <a:endParaRPr lang="en-US" dirty="0"/>
          </a:p>
          <a:p>
            <a:pPr lvl="1"/>
            <a:r>
              <a:rPr lang="en-US" dirty="0"/>
              <a:t>Also: Look at abstract booklets from previous years for conferences you would like to submit to and read the abstracts by focusing on how they are written. E.g.: </a:t>
            </a:r>
          </a:p>
          <a:p>
            <a:pPr lvl="2"/>
            <a:r>
              <a:rPr lang="en-US" dirty="0"/>
              <a:t>GALA - </a:t>
            </a:r>
            <a:r>
              <a:rPr lang="en-US" dirty="0">
                <a:hlinkClick r:id="rId5"/>
              </a:rPr>
              <a:t>https://drive.google.com/file/d/1lKPrn5STt1qqAkOGVENtqAXTngApH763/view</a:t>
            </a:r>
            <a:r>
              <a:rPr lang="en-US" dirty="0"/>
              <a:t> </a:t>
            </a:r>
          </a:p>
          <a:p>
            <a:pPr lvl="2"/>
            <a:r>
              <a:rPr lang="en-US" dirty="0"/>
              <a:t>NELS - </a:t>
            </a:r>
            <a:r>
              <a:rPr lang="en-US" dirty="0">
                <a:hlinkClick r:id="rId6"/>
              </a:rPr>
              <a:t>https://campuspress.yale.edu/nels55/files/2024/09/nels55_program_20240924.pdf</a:t>
            </a:r>
            <a:endParaRPr lang="en-US" dirty="0"/>
          </a:p>
          <a:p>
            <a:pPr lvl="2"/>
            <a:r>
              <a:rPr lang="en-US" dirty="0"/>
              <a:t>GASLA - </a:t>
            </a:r>
            <a:r>
              <a:rPr lang="en-US" dirty="0">
                <a:hlinkClick r:id="rId7"/>
              </a:rPr>
              <a:t>https://publish.illinois.edu/gasla17uiuc/files/2024/04/GASLA-17-Booklet_Final-2.pdf</a:t>
            </a:r>
            <a:r>
              <a:rPr lang="en-US" dirty="0"/>
              <a:t> </a:t>
            </a:r>
          </a:p>
          <a:p>
            <a:r>
              <a:rPr lang="en-US" dirty="0">
                <a:hlinkClick r:id="rId8"/>
              </a:rPr>
              <a:t>The Linguist List </a:t>
            </a:r>
            <a:r>
              <a:rPr lang="en-US" dirty="0"/>
              <a:t>is a site where most of calls for abstracts get posted (it is useful to look at the descriptions of conferences and workshops because this helps focus your own abstract and connect it to the theme.)</a:t>
            </a:r>
          </a:p>
          <a:p>
            <a:pPr lvl="1"/>
            <a:r>
              <a:rPr lang="en-US" dirty="0"/>
              <a:t>You can sign up for a daily digest email to get all calls, job postings, book announcement, etc. to your inbox. </a:t>
            </a:r>
          </a:p>
        </p:txBody>
      </p:sp>
      <p:sp>
        <p:nvSpPr>
          <p:cNvPr id="4" name="Slide Number Placeholder 3"/>
          <p:cNvSpPr>
            <a:spLocks noGrp="1"/>
          </p:cNvSpPr>
          <p:nvPr>
            <p:ph type="sldNum" sz="quarter" idx="12"/>
          </p:nvPr>
        </p:nvSpPr>
        <p:spPr/>
        <p:txBody>
          <a:bodyPr/>
          <a:lstStyle/>
          <a:p>
            <a:fld id="{E98D19CC-1C06-4585-AF3B-1A225C3DEFB4}" type="slidenum">
              <a:rPr lang="en-US" smtClean="0"/>
              <a:t>35</a:t>
            </a:fld>
            <a:endParaRPr lang="en-US"/>
          </a:p>
        </p:txBody>
      </p:sp>
    </p:spTree>
    <p:extLst>
      <p:ext uri="{BB962C8B-B14F-4D97-AF65-F5344CB8AC3E}">
        <p14:creationId xmlns:p14="http://schemas.microsoft.com/office/powerpoint/2010/main" val="257101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afterwards?</a:t>
            </a:r>
          </a:p>
        </p:txBody>
      </p:sp>
      <p:sp>
        <p:nvSpPr>
          <p:cNvPr id="3" name="Content Placeholder 2"/>
          <p:cNvSpPr>
            <a:spLocks noGrp="1"/>
          </p:cNvSpPr>
          <p:nvPr>
            <p:ph idx="1"/>
          </p:nvPr>
        </p:nvSpPr>
        <p:spPr/>
        <p:txBody>
          <a:bodyPr>
            <a:normAutofit lnSpcReduction="10000"/>
          </a:bodyPr>
          <a:lstStyle/>
          <a:p>
            <a:r>
              <a:rPr lang="en-US" dirty="0"/>
              <a:t>As noted earlier, some conferences (especially in computational linguistics) require a short paper to be submitted for conference review.</a:t>
            </a:r>
          </a:p>
          <a:p>
            <a:r>
              <a:rPr lang="en-US" dirty="0"/>
              <a:t>Among conferences that only require abstracts, many (but not all) publish conference proceedings.</a:t>
            </a:r>
          </a:p>
          <a:p>
            <a:r>
              <a:rPr lang="en-US" dirty="0"/>
              <a:t>Some proceedings are open to all conference attendees and do not involve any further review.</a:t>
            </a:r>
          </a:p>
          <a:p>
            <a:r>
              <a:rPr lang="en-US" dirty="0"/>
              <a:t>Others are selected proceedings, and include a peer review process, but are still easier to get into than refereed journals.</a:t>
            </a:r>
          </a:p>
        </p:txBody>
      </p:sp>
      <p:sp>
        <p:nvSpPr>
          <p:cNvPr id="4" name="Slide Number Placeholder 3"/>
          <p:cNvSpPr>
            <a:spLocks noGrp="1"/>
          </p:cNvSpPr>
          <p:nvPr>
            <p:ph type="sldNum" sz="quarter" idx="12"/>
          </p:nvPr>
        </p:nvSpPr>
        <p:spPr/>
        <p:txBody>
          <a:bodyPr/>
          <a:lstStyle/>
          <a:p>
            <a:fld id="{E98D19CC-1C06-4585-AF3B-1A225C3DEFB4}" type="slidenum">
              <a:rPr lang="en-US" smtClean="0"/>
              <a:t>36</a:t>
            </a:fld>
            <a:endParaRPr lang="en-US"/>
          </a:p>
        </p:txBody>
      </p:sp>
    </p:spTree>
    <p:extLst>
      <p:ext uri="{BB962C8B-B14F-4D97-AF65-F5344CB8AC3E}">
        <p14:creationId xmlns:p14="http://schemas.microsoft.com/office/powerpoint/2010/main" val="355074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Should you submit your paper to the proceedings?</a:t>
            </a:r>
          </a:p>
        </p:txBody>
      </p:sp>
      <p:sp>
        <p:nvSpPr>
          <p:cNvPr id="3" name="Content Placeholder 2"/>
          <p:cNvSpPr>
            <a:spLocks noGrp="1"/>
          </p:cNvSpPr>
          <p:nvPr>
            <p:ph idx="1"/>
          </p:nvPr>
        </p:nvSpPr>
        <p:spPr/>
        <p:txBody>
          <a:bodyPr/>
          <a:lstStyle/>
          <a:p>
            <a:r>
              <a:rPr lang="en-US" dirty="0"/>
              <a:t>Probably YES – this is a great way for students to get some publications on their CV.</a:t>
            </a:r>
          </a:p>
          <a:p>
            <a:r>
              <a:rPr lang="en-US" dirty="0"/>
              <a:t>The only caveat is: once you publish in a proceedings volume, you may not be able to publish the same (or strongly overlapping) work in a journal: many proceedings volumes allow you to retain the copyright, but some journals do not accept work that has already been published in a proceedings.</a:t>
            </a:r>
          </a:p>
          <a:p>
            <a:r>
              <a:rPr lang="en-US" dirty="0"/>
              <a:t>Talk to your advisor and other faculty before making this decision!</a:t>
            </a:r>
          </a:p>
        </p:txBody>
      </p:sp>
      <p:sp>
        <p:nvSpPr>
          <p:cNvPr id="4" name="Slide Number Placeholder 3"/>
          <p:cNvSpPr>
            <a:spLocks noGrp="1"/>
          </p:cNvSpPr>
          <p:nvPr>
            <p:ph type="sldNum" sz="quarter" idx="12"/>
          </p:nvPr>
        </p:nvSpPr>
        <p:spPr/>
        <p:txBody>
          <a:bodyPr/>
          <a:lstStyle/>
          <a:p>
            <a:fld id="{E98D19CC-1C06-4585-AF3B-1A225C3DEFB4}" type="slidenum">
              <a:rPr lang="en-US" smtClean="0"/>
              <a:t>37</a:t>
            </a:fld>
            <a:endParaRPr lang="en-US"/>
          </a:p>
        </p:txBody>
      </p:sp>
    </p:spTree>
    <p:extLst>
      <p:ext uri="{BB962C8B-B14F-4D97-AF65-F5344CB8AC3E}">
        <p14:creationId xmlns:p14="http://schemas.microsoft.com/office/powerpoint/2010/main" val="1127832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Let’s practice!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98D19CC-1C06-4585-AF3B-1A225C3DEFB4}" type="slidenum">
              <a:rPr lang="en-US" smtClean="0"/>
              <a:t>38</a:t>
            </a:fld>
            <a:endParaRPr lang="en-US"/>
          </a:p>
        </p:txBody>
      </p:sp>
    </p:spTree>
    <p:extLst>
      <p:ext uri="{BB962C8B-B14F-4D97-AF65-F5344CB8AC3E}">
        <p14:creationId xmlns:p14="http://schemas.microsoft.com/office/powerpoint/2010/main" val="679112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doesn’t (necessarily) belong in an abstract</a:t>
            </a:r>
          </a:p>
        </p:txBody>
      </p:sp>
      <p:sp>
        <p:nvSpPr>
          <p:cNvPr id="3" name="Content Placeholder 2"/>
          <p:cNvSpPr>
            <a:spLocks noGrp="1"/>
          </p:cNvSpPr>
          <p:nvPr>
            <p:ph idx="1"/>
          </p:nvPr>
        </p:nvSpPr>
        <p:spPr/>
        <p:txBody>
          <a:bodyPr/>
          <a:lstStyle/>
          <a:p>
            <a:r>
              <a:rPr lang="en-US" dirty="0"/>
              <a:t>A full literature review (leave that for the paper).</a:t>
            </a:r>
          </a:p>
          <a:p>
            <a:r>
              <a:rPr lang="en-US" dirty="0"/>
              <a:t>Every single finding and fact that you will ultimately report in your paper – there probably isn’t room in the abstract, so focus on the major contributions, and give a promissory note about the rest.</a:t>
            </a:r>
          </a:p>
          <a:p>
            <a:r>
              <a:rPr lang="en-US" dirty="0"/>
              <a:t>A full bibliography – only include one if there is room.</a:t>
            </a:r>
          </a:p>
        </p:txBody>
      </p:sp>
      <p:sp>
        <p:nvSpPr>
          <p:cNvPr id="4" name="Slide Number Placeholder 3"/>
          <p:cNvSpPr>
            <a:spLocks noGrp="1"/>
          </p:cNvSpPr>
          <p:nvPr>
            <p:ph type="sldNum" sz="quarter" idx="12"/>
          </p:nvPr>
        </p:nvSpPr>
        <p:spPr/>
        <p:txBody>
          <a:bodyPr/>
          <a:lstStyle/>
          <a:p>
            <a:fld id="{E98D19CC-1C06-4585-AF3B-1A225C3DEFB4}" type="slidenum">
              <a:rPr lang="en-US" smtClean="0"/>
              <a:t>4</a:t>
            </a:fld>
            <a:endParaRPr lang="en-US"/>
          </a:p>
        </p:txBody>
      </p:sp>
    </p:spTree>
    <p:extLst>
      <p:ext uri="{BB962C8B-B14F-4D97-AF65-F5344CB8AC3E}">
        <p14:creationId xmlns:p14="http://schemas.microsoft.com/office/powerpoint/2010/main" val="2349162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35240"/>
            <a:ext cx="9601196" cy="1303867"/>
          </a:xfrm>
        </p:spPr>
        <p:txBody>
          <a:bodyPr/>
          <a:lstStyle/>
          <a:p>
            <a:r>
              <a:rPr lang="en-US" dirty="0"/>
              <a:t>Who decides if abstracts are accepted?</a:t>
            </a:r>
          </a:p>
        </p:txBody>
      </p:sp>
      <p:sp>
        <p:nvSpPr>
          <p:cNvPr id="3" name="Content Placeholder 2"/>
          <p:cNvSpPr>
            <a:spLocks noGrp="1"/>
          </p:cNvSpPr>
          <p:nvPr>
            <p:ph idx="1"/>
          </p:nvPr>
        </p:nvSpPr>
        <p:spPr/>
        <p:txBody>
          <a:bodyPr>
            <a:normAutofit fontScale="92500" lnSpcReduction="10000"/>
          </a:bodyPr>
          <a:lstStyle/>
          <a:p>
            <a:r>
              <a:rPr lang="en-US" dirty="0"/>
              <a:t>Most (all?) conferences in linguistics use anonymous review: your abstract is read by several reviewers, and the conference organizers make the final decision based on the reviewers’ comments and scores.</a:t>
            </a:r>
          </a:p>
          <a:p>
            <a:r>
              <a:rPr lang="en-US" dirty="0"/>
              <a:t>Some conferences release reviewers’ comments and/or ratings to the authors, others don’t.</a:t>
            </a:r>
          </a:p>
          <a:p>
            <a:r>
              <a:rPr lang="en-US" dirty="0"/>
              <a:t>The process is about as objective as it is possible to get (reviewers may still be biased with regard to which theoretical framework they prefer, or they may guess the author names in some cases – but this aside, the reviewers are evaluating the abstract based on what is in the abstract, not based on their opinion of the author!)</a:t>
            </a:r>
          </a:p>
          <a:p>
            <a:endParaRPr lang="en-US" dirty="0"/>
          </a:p>
        </p:txBody>
      </p:sp>
      <p:sp>
        <p:nvSpPr>
          <p:cNvPr id="4" name="Slide Number Placeholder 3"/>
          <p:cNvSpPr>
            <a:spLocks noGrp="1"/>
          </p:cNvSpPr>
          <p:nvPr>
            <p:ph type="sldNum" sz="quarter" idx="12"/>
          </p:nvPr>
        </p:nvSpPr>
        <p:spPr/>
        <p:txBody>
          <a:bodyPr/>
          <a:lstStyle/>
          <a:p>
            <a:fld id="{E98D19CC-1C06-4585-AF3B-1A225C3DEFB4}" type="slidenum">
              <a:rPr lang="en-US" smtClean="0"/>
              <a:t>5</a:t>
            </a:fld>
            <a:endParaRPr lang="en-US"/>
          </a:p>
        </p:txBody>
      </p:sp>
    </p:spTree>
    <p:extLst>
      <p:ext uri="{BB962C8B-B14F-4D97-AF65-F5344CB8AC3E}">
        <p14:creationId xmlns:p14="http://schemas.microsoft.com/office/powerpoint/2010/main" val="4206058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conferences should you submit to?</a:t>
            </a:r>
          </a:p>
        </p:txBody>
      </p:sp>
      <p:sp>
        <p:nvSpPr>
          <p:cNvPr id="3" name="Content Placeholder 2"/>
          <p:cNvSpPr>
            <a:spLocks noGrp="1"/>
          </p:cNvSpPr>
          <p:nvPr>
            <p:ph idx="1"/>
          </p:nvPr>
        </p:nvSpPr>
        <p:spPr/>
        <p:txBody>
          <a:bodyPr>
            <a:normAutofit fontScale="92500" lnSpcReduction="10000"/>
          </a:bodyPr>
          <a:lstStyle/>
          <a:p>
            <a:r>
              <a:rPr lang="en-US" dirty="0"/>
              <a:t>Conferences differ in terms of how selective they are. </a:t>
            </a:r>
          </a:p>
          <a:p>
            <a:r>
              <a:rPr lang="en-US" dirty="0"/>
              <a:t>Some conferences make this information available after the review process (we received 300 abstracts, of which 40 were accepted for oral presentation, and another 100 for poster presentation…). </a:t>
            </a:r>
          </a:p>
          <a:p>
            <a:r>
              <a:rPr lang="en-US" dirty="0"/>
              <a:t>Student conferences and regional conferences are likely to be easier to get into than major international conferences.</a:t>
            </a:r>
          </a:p>
          <a:p>
            <a:r>
              <a:rPr lang="en-US" dirty="0"/>
              <a:t>But it costs nothing to submit an abstract, and it’s good practice – so once you have a completed work (such as your </a:t>
            </a:r>
            <a:r>
              <a:rPr lang="en-US" dirty="0" err="1"/>
              <a:t>qual</a:t>
            </a:r>
            <a:r>
              <a:rPr lang="en-US" dirty="0"/>
              <a:t>), you should submit it to major conferences within the field, even if the competition is high!</a:t>
            </a:r>
          </a:p>
        </p:txBody>
      </p:sp>
      <p:sp>
        <p:nvSpPr>
          <p:cNvPr id="4" name="Slide Number Placeholder 3"/>
          <p:cNvSpPr>
            <a:spLocks noGrp="1"/>
          </p:cNvSpPr>
          <p:nvPr>
            <p:ph type="sldNum" sz="quarter" idx="12"/>
          </p:nvPr>
        </p:nvSpPr>
        <p:spPr/>
        <p:txBody>
          <a:bodyPr/>
          <a:lstStyle/>
          <a:p>
            <a:fld id="{E98D19CC-1C06-4585-AF3B-1A225C3DEFB4}" type="slidenum">
              <a:rPr lang="en-US" smtClean="0"/>
              <a:t>6</a:t>
            </a:fld>
            <a:endParaRPr lang="en-US"/>
          </a:p>
        </p:txBody>
      </p:sp>
    </p:spTree>
    <p:extLst>
      <p:ext uri="{BB962C8B-B14F-4D97-AF65-F5344CB8AC3E}">
        <p14:creationId xmlns:p14="http://schemas.microsoft.com/office/powerpoint/2010/main" val="238225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conferences should you submit to?</a:t>
            </a:r>
          </a:p>
        </p:txBody>
      </p:sp>
      <p:sp>
        <p:nvSpPr>
          <p:cNvPr id="3" name="Content Placeholder 2"/>
          <p:cNvSpPr>
            <a:spLocks noGrp="1"/>
          </p:cNvSpPr>
          <p:nvPr>
            <p:ph idx="1"/>
          </p:nvPr>
        </p:nvSpPr>
        <p:spPr/>
        <p:txBody>
          <a:bodyPr/>
          <a:lstStyle/>
          <a:p>
            <a:r>
              <a:rPr lang="en-US" dirty="0"/>
              <a:t>Carefully read the call for papers, and make sure that your paper falls within the scope of the conference.</a:t>
            </a:r>
          </a:p>
          <a:p>
            <a:r>
              <a:rPr lang="en-US" dirty="0"/>
              <a:t>Talk to your advisor and to other faculty – get advice about which conferences your paper is a good fit for.</a:t>
            </a:r>
          </a:p>
          <a:p>
            <a:r>
              <a:rPr lang="en-US" dirty="0"/>
              <a:t>Consider practical matters: can you get away to another country in the middle of the semester? What sources of funding are available for your conference travel (advisor, department, other campus units, Grad College, conference-provided travel awards, external grants…)?</a:t>
            </a:r>
          </a:p>
        </p:txBody>
      </p:sp>
      <p:sp>
        <p:nvSpPr>
          <p:cNvPr id="4" name="Slide Number Placeholder 3"/>
          <p:cNvSpPr>
            <a:spLocks noGrp="1"/>
          </p:cNvSpPr>
          <p:nvPr>
            <p:ph type="sldNum" sz="quarter" idx="12"/>
          </p:nvPr>
        </p:nvSpPr>
        <p:spPr/>
        <p:txBody>
          <a:bodyPr/>
          <a:lstStyle/>
          <a:p>
            <a:fld id="{E98D19CC-1C06-4585-AF3B-1A225C3DEFB4}" type="slidenum">
              <a:rPr lang="en-US" smtClean="0"/>
              <a:t>7</a:t>
            </a:fld>
            <a:endParaRPr lang="en-US"/>
          </a:p>
        </p:txBody>
      </p:sp>
    </p:spTree>
    <p:extLst>
      <p:ext uri="{BB962C8B-B14F-4D97-AF65-F5344CB8AC3E}">
        <p14:creationId xmlns:p14="http://schemas.microsoft.com/office/powerpoint/2010/main" val="2927452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 you submit an abstract to more than one conference?</a:t>
            </a:r>
          </a:p>
        </p:txBody>
      </p:sp>
      <p:sp>
        <p:nvSpPr>
          <p:cNvPr id="3" name="Content Placeholder 2"/>
          <p:cNvSpPr>
            <a:spLocks noGrp="1"/>
          </p:cNvSpPr>
          <p:nvPr>
            <p:ph idx="1"/>
          </p:nvPr>
        </p:nvSpPr>
        <p:spPr/>
        <p:txBody>
          <a:bodyPr/>
          <a:lstStyle/>
          <a:p>
            <a:r>
              <a:rPr lang="en-US" dirty="0"/>
              <a:t>YES! A conference abstract is not like a journal paper .</a:t>
            </a:r>
          </a:p>
          <a:p>
            <a:r>
              <a:rPr lang="en-US" dirty="0"/>
              <a:t>(NEVER submit the same paper to more than one journal at a time; submit to journal A, wait for a response, and only submit to journal B if you get a rejection from journal A).</a:t>
            </a:r>
          </a:p>
          <a:p>
            <a:r>
              <a:rPr lang="en-US" dirty="0"/>
              <a:t>But, there are some customs in the field about when it’s ok or not so ok to submit an abstract to more than one conference.</a:t>
            </a:r>
          </a:p>
        </p:txBody>
      </p:sp>
      <p:sp>
        <p:nvSpPr>
          <p:cNvPr id="4" name="Slide Number Placeholder 3"/>
          <p:cNvSpPr>
            <a:spLocks noGrp="1"/>
          </p:cNvSpPr>
          <p:nvPr>
            <p:ph type="sldNum" sz="quarter" idx="12"/>
          </p:nvPr>
        </p:nvSpPr>
        <p:spPr/>
        <p:txBody>
          <a:bodyPr/>
          <a:lstStyle/>
          <a:p>
            <a:fld id="{E98D19CC-1C06-4585-AF3B-1A225C3DEFB4}" type="slidenum">
              <a:rPr lang="en-US" smtClean="0"/>
              <a:t>8</a:t>
            </a:fld>
            <a:endParaRPr lang="en-US"/>
          </a:p>
        </p:txBody>
      </p:sp>
    </p:spTree>
    <p:extLst>
      <p:ext uri="{BB962C8B-B14F-4D97-AF65-F5344CB8AC3E}">
        <p14:creationId xmlns:p14="http://schemas.microsoft.com/office/powerpoint/2010/main" val="4157987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unwritten rules about multiple submissions</a:t>
            </a:r>
          </a:p>
        </p:txBody>
      </p:sp>
      <p:sp>
        <p:nvSpPr>
          <p:cNvPr id="3" name="Content Placeholder 2"/>
          <p:cNvSpPr>
            <a:spLocks noGrp="1"/>
          </p:cNvSpPr>
          <p:nvPr>
            <p:ph idx="1"/>
          </p:nvPr>
        </p:nvSpPr>
        <p:spPr/>
        <p:txBody>
          <a:bodyPr/>
          <a:lstStyle/>
          <a:p>
            <a:r>
              <a:rPr lang="en-US" dirty="0"/>
              <a:t>Two conferences have abstract submission deadlines close to each other: you would be submitting to conference A before learning whether your abstract has been accepted for conference B.</a:t>
            </a:r>
          </a:p>
          <a:p>
            <a:r>
              <a:rPr lang="en-US" dirty="0"/>
              <a:t>It’s OK to submit to both conferences (but don’t overdo it – don’t be submitting the same abstract to 5 conferences at the same time!).</a:t>
            </a:r>
          </a:p>
          <a:p>
            <a:r>
              <a:rPr lang="en-US" dirty="0"/>
              <a:t>However, if the abstract is accepted at both conferences, you could decide to present at one, and decline the other, based on practical considerations (time, money) but also on the audiences.</a:t>
            </a:r>
          </a:p>
        </p:txBody>
      </p:sp>
      <p:sp>
        <p:nvSpPr>
          <p:cNvPr id="4" name="Slide Number Placeholder 3"/>
          <p:cNvSpPr>
            <a:spLocks noGrp="1"/>
          </p:cNvSpPr>
          <p:nvPr>
            <p:ph type="sldNum" sz="quarter" idx="12"/>
          </p:nvPr>
        </p:nvSpPr>
        <p:spPr/>
        <p:txBody>
          <a:bodyPr/>
          <a:lstStyle/>
          <a:p>
            <a:fld id="{E98D19CC-1C06-4585-AF3B-1A225C3DEFB4}" type="slidenum">
              <a:rPr lang="en-US" smtClean="0"/>
              <a:t>9</a:t>
            </a:fld>
            <a:endParaRPr lang="en-US"/>
          </a:p>
        </p:txBody>
      </p:sp>
    </p:spTree>
    <p:extLst>
      <p:ext uri="{BB962C8B-B14F-4D97-AF65-F5344CB8AC3E}">
        <p14:creationId xmlns:p14="http://schemas.microsoft.com/office/powerpoint/2010/main" val="21103699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264</TotalTime>
  <Words>3504</Words>
  <Application>Microsoft Office PowerPoint</Application>
  <PresentationFormat>Widescreen</PresentationFormat>
  <Paragraphs>220</Paragraphs>
  <Slides>38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Garamond</vt:lpstr>
      <vt:lpstr>Wingdings</vt:lpstr>
      <vt:lpstr>Organic</vt:lpstr>
      <vt:lpstr>Abstract writing for linguistics</vt:lpstr>
      <vt:lpstr>Writing a conference abstract</vt:lpstr>
      <vt:lpstr>What belongs in an abstract</vt:lpstr>
      <vt:lpstr>What doesn’t (necessarily) belong in an abstract</vt:lpstr>
      <vt:lpstr>Who decides if abstracts are accepted?</vt:lpstr>
      <vt:lpstr>Which conferences should you submit to?</vt:lpstr>
      <vt:lpstr>Which conferences should you submit to?</vt:lpstr>
      <vt:lpstr>Can you submit an abstract to more than one conference?</vt:lpstr>
      <vt:lpstr>Some unwritten rules about multiple submissions</vt:lpstr>
      <vt:lpstr>Some unwritten rules about multiple submissions</vt:lpstr>
      <vt:lpstr>Some unwritten rules about multiple submissions</vt:lpstr>
      <vt:lpstr>Some unwritten rules about multiple submissions</vt:lpstr>
      <vt:lpstr>Different types of abstracts</vt:lpstr>
      <vt:lpstr>More commonly, conferences require only an abstract, not a full paper</vt:lpstr>
      <vt:lpstr>Different types of abstracts: some tips</vt:lpstr>
      <vt:lpstr>Different types of abstracts: 200 or 300 words</vt:lpstr>
      <vt:lpstr>Different types of abstracts: 500 words or one page</vt:lpstr>
      <vt:lpstr>Different types of abstracts: two pages</vt:lpstr>
      <vt:lpstr>Some general tips for writing abstracts</vt:lpstr>
      <vt:lpstr>Writing an abstract on experimental research</vt:lpstr>
      <vt:lpstr>Writing an abstract on experimental research</vt:lpstr>
      <vt:lpstr>Example from Ionin, Atiles, Lee &amp; Wu – abstract accepted for the 2024 BUCLD</vt:lpstr>
      <vt:lpstr>Then provide the relevant background</vt:lpstr>
      <vt:lpstr>Then move on to the methods, and don’t forget the predictions</vt:lpstr>
      <vt:lpstr>The examples are on the second page, not repeated in the text</vt:lpstr>
      <vt:lpstr>After the methods, present the results; make use of the second page to put data in a table</vt:lpstr>
      <vt:lpstr>Not all information from the tables gets discussed in the text: the text only summarizes</vt:lpstr>
      <vt:lpstr>Finally, revisit the predictions, explain what the results mean</vt:lpstr>
      <vt:lpstr>Writing an abstract on theoretical research (Focusing on syntax)</vt:lpstr>
      <vt:lpstr>Writing an abstract on theoretical research</vt:lpstr>
      <vt:lpstr>Writing an abstract on theoretical research</vt:lpstr>
      <vt:lpstr>Writing an abstract on theoretical research</vt:lpstr>
      <vt:lpstr>Some tips for saving space (especially if there is a word limit)</vt:lpstr>
      <vt:lpstr>Removing repetition</vt:lpstr>
      <vt:lpstr>Some resources</vt:lpstr>
      <vt:lpstr>What happens afterwards?</vt:lpstr>
      <vt:lpstr>Should you submit your paper to the proceedings?</vt:lpstr>
      <vt:lpstr>Let’s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Tania Ionin</dc:creator>
  <cp:lastModifiedBy>Talic, Aida</cp:lastModifiedBy>
  <cp:revision>117</cp:revision>
  <dcterms:created xsi:type="dcterms:W3CDTF">2024-09-24T20:31:30Z</dcterms:created>
  <dcterms:modified xsi:type="dcterms:W3CDTF">2024-09-30T19:52:23Z</dcterms:modified>
</cp:coreProperties>
</file>